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95" r:id="rId2"/>
    <p:sldId id="285" r:id="rId3"/>
    <p:sldId id="298" r:id="rId4"/>
    <p:sldId id="299" r:id="rId5"/>
    <p:sldId id="300" r:id="rId6"/>
    <p:sldId id="304" r:id="rId7"/>
    <p:sldId id="301" r:id="rId8"/>
    <p:sldId id="302" r:id="rId9"/>
    <p:sldId id="305" r:id="rId10"/>
    <p:sldId id="30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A0DB"/>
    <a:srgbClr val="74B8D7"/>
    <a:srgbClr val="43B6E1"/>
    <a:srgbClr val="A76AB8"/>
    <a:srgbClr val="E8E8E8"/>
    <a:srgbClr val="F7F7F7"/>
    <a:srgbClr val="FB880D"/>
    <a:srgbClr val="334163"/>
    <a:srgbClr val="0D0D0D"/>
    <a:srgbClr val="F2F4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0DD6B4-BF4D-4FA9-B48F-1254FEBC5E00}" type="datetimeFigureOut">
              <a:rPr lang="en-GB" smtClean="0"/>
              <a:t>11/12/2024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CBB614-B65E-491D-B007-AC587C5AA48E}" type="slidenum">
              <a:rPr lang="en-GB" smtClean="0"/>
              <a:t>‹#›</a:t>
            </a:fld>
            <a:endParaRPr lang="en-GB"/>
          </a:p>
        </p:txBody>
      </p:sp>
    </p:spTree>
    <p:extLst>
      <p:ext uri="{BB962C8B-B14F-4D97-AF65-F5344CB8AC3E}">
        <p14:creationId xmlns:p14="http://schemas.microsoft.com/office/powerpoint/2010/main" val="1177344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CBB614-B65E-491D-B007-AC587C5AA48E}" type="slidenum">
              <a:rPr lang="en-GB" smtClean="0"/>
              <a:t>4</a:t>
            </a:fld>
            <a:endParaRPr lang="en-GB"/>
          </a:p>
        </p:txBody>
      </p:sp>
    </p:spTree>
    <p:extLst>
      <p:ext uri="{BB962C8B-B14F-4D97-AF65-F5344CB8AC3E}">
        <p14:creationId xmlns:p14="http://schemas.microsoft.com/office/powerpoint/2010/main" val="3182363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A101E-2B4E-4984-B701-5D76D2701A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E2C435C-F18B-43C2-B2FB-892877D710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8E4BC98-AB2E-4535-889D-9EDCCAA992FF}"/>
              </a:ext>
            </a:extLst>
          </p:cNvPr>
          <p:cNvSpPr>
            <a:spLocks noGrp="1"/>
          </p:cNvSpPr>
          <p:nvPr>
            <p:ph type="dt" sz="half" idx="10"/>
          </p:nvPr>
        </p:nvSpPr>
        <p:spPr/>
        <p:txBody>
          <a:bodyPr/>
          <a:lstStyle/>
          <a:p>
            <a:fld id="{775480B9-E32C-4E00-9CCE-2603E50201FD}" type="datetimeFigureOut">
              <a:rPr lang="en-GB" smtClean="0"/>
              <a:t>11/12/2024</a:t>
            </a:fld>
            <a:endParaRPr lang="en-GB"/>
          </a:p>
        </p:txBody>
      </p:sp>
      <p:sp>
        <p:nvSpPr>
          <p:cNvPr id="5" name="Footer Placeholder 4">
            <a:extLst>
              <a:ext uri="{FF2B5EF4-FFF2-40B4-BE49-F238E27FC236}">
                <a16:creationId xmlns:a16="http://schemas.microsoft.com/office/drawing/2014/main" id="{52EF85E5-34BC-4621-A90C-58E7960D6B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7DA516-6F78-4484-BC6C-42B96A45C55F}"/>
              </a:ext>
            </a:extLst>
          </p:cNvPr>
          <p:cNvSpPr>
            <a:spLocks noGrp="1"/>
          </p:cNvSpPr>
          <p:nvPr>
            <p:ph type="sldNum" sz="quarter" idx="12"/>
          </p:nvPr>
        </p:nvSpPr>
        <p:spPr/>
        <p:txBody>
          <a:bodyPr/>
          <a:lstStyle/>
          <a:p>
            <a:fld id="{1D4C7C87-5F06-4F2F-A4D5-65F612096B29}" type="slidenum">
              <a:rPr lang="en-GB" smtClean="0"/>
              <a:t>‹#›</a:t>
            </a:fld>
            <a:endParaRPr lang="en-GB"/>
          </a:p>
        </p:txBody>
      </p:sp>
    </p:spTree>
    <p:extLst>
      <p:ext uri="{BB962C8B-B14F-4D97-AF65-F5344CB8AC3E}">
        <p14:creationId xmlns:p14="http://schemas.microsoft.com/office/powerpoint/2010/main" val="3573752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B290A-3A51-471A-8316-0B84D3F6643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54A207C-205C-454C-9C84-F6612F921B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2F0C2C-EAD8-4B02-9FEB-96E66B4B36DF}"/>
              </a:ext>
            </a:extLst>
          </p:cNvPr>
          <p:cNvSpPr>
            <a:spLocks noGrp="1"/>
          </p:cNvSpPr>
          <p:nvPr>
            <p:ph type="dt" sz="half" idx="10"/>
          </p:nvPr>
        </p:nvSpPr>
        <p:spPr/>
        <p:txBody>
          <a:bodyPr/>
          <a:lstStyle/>
          <a:p>
            <a:fld id="{775480B9-E32C-4E00-9CCE-2603E50201FD}" type="datetimeFigureOut">
              <a:rPr lang="en-GB" smtClean="0"/>
              <a:t>11/12/2024</a:t>
            </a:fld>
            <a:endParaRPr lang="en-GB"/>
          </a:p>
        </p:txBody>
      </p:sp>
      <p:sp>
        <p:nvSpPr>
          <p:cNvPr id="5" name="Footer Placeholder 4">
            <a:extLst>
              <a:ext uri="{FF2B5EF4-FFF2-40B4-BE49-F238E27FC236}">
                <a16:creationId xmlns:a16="http://schemas.microsoft.com/office/drawing/2014/main" id="{E7BC74A3-214A-4238-83B3-57F2E9A571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6324A2-478E-4A7E-89AA-E6E1F419040A}"/>
              </a:ext>
            </a:extLst>
          </p:cNvPr>
          <p:cNvSpPr>
            <a:spLocks noGrp="1"/>
          </p:cNvSpPr>
          <p:nvPr>
            <p:ph type="sldNum" sz="quarter" idx="12"/>
          </p:nvPr>
        </p:nvSpPr>
        <p:spPr/>
        <p:txBody>
          <a:bodyPr/>
          <a:lstStyle/>
          <a:p>
            <a:fld id="{1D4C7C87-5F06-4F2F-A4D5-65F612096B29}" type="slidenum">
              <a:rPr lang="en-GB" smtClean="0"/>
              <a:t>‹#›</a:t>
            </a:fld>
            <a:endParaRPr lang="en-GB"/>
          </a:p>
        </p:txBody>
      </p:sp>
    </p:spTree>
    <p:extLst>
      <p:ext uri="{BB962C8B-B14F-4D97-AF65-F5344CB8AC3E}">
        <p14:creationId xmlns:p14="http://schemas.microsoft.com/office/powerpoint/2010/main" val="3722885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07CF8F-3D63-43FB-9DFD-F2513B45907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1FF58A-C01B-4618-ABBA-8D99F337CF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3521D1-9183-46DE-A61A-B369872DF5B9}"/>
              </a:ext>
            </a:extLst>
          </p:cNvPr>
          <p:cNvSpPr>
            <a:spLocks noGrp="1"/>
          </p:cNvSpPr>
          <p:nvPr>
            <p:ph type="dt" sz="half" idx="10"/>
          </p:nvPr>
        </p:nvSpPr>
        <p:spPr/>
        <p:txBody>
          <a:bodyPr/>
          <a:lstStyle/>
          <a:p>
            <a:fld id="{775480B9-E32C-4E00-9CCE-2603E50201FD}" type="datetimeFigureOut">
              <a:rPr lang="en-GB" smtClean="0"/>
              <a:t>11/12/2024</a:t>
            </a:fld>
            <a:endParaRPr lang="en-GB"/>
          </a:p>
        </p:txBody>
      </p:sp>
      <p:sp>
        <p:nvSpPr>
          <p:cNvPr id="5" name="Footer Placeholder 4">
            <a:extLst>
              <a:ext uri="{FF2B5EF4-FFF2-40B4-BE49-F238E27FC236}">
                <a16:creationId xmlns:a16="http://schemas.microsoft.com/office/drawing/2014/main" id="{76329A8F-BC2A-4223-81CA-8EE2BE7473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22D94E-0CFB-4388-A3A1-3A5CB9B77B17}"/>
              </a:ext>
            </a:extLst>
          </p:cNvPr>
          <p:cNvSpPr>
            <a:spLocks noGrp="1"/>
          </p:cNvSpPr>
          <p:nvPr>
            <p:ph type="sldNum" sz="quarter" idx="12"/>
          </p:nvPr>
        </p:nvSpPr>
        <p:spPr/>
        <p:txBody>
          <a:bodyPr/>
          <a:lstStyle/>
          <a:p>
            <a:fld id="{1D4C7C87-5F06-4F2F-A4D5-65F612096B29}" type="slidenum">
              <a:rPr lang="en-GB" smtClean="0"/>
              <a:t>‹#›</a:t>
            </a:fld>
            <a:endParaRPr lang="en-GB"/>
          </a:p>
        </p:txBody>
      </p:sp>
    </p:spTree>
    <p:extLst>
      <p:ext uri="{BB962C8B-B14F-4D97-AF65-F5344CB8AC3E}">
        <p14:creationId xmlns:p14="http://schemas.microsoft.com/office/powerpoint/2010/main" val="237770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57643-C976-480A-99C6-FE33D7756B2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B14C76-F7C3-4122-9A9A-A86987A3BC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E5311E-5616-4530-82DA-3DEC02F01495}"/>
              </a:ext>
            </a:extLst>
          </p:cNvPr>
          <p:cNvSpPr>
            <a:spLocks noGrp="1"/>
          </p:cNvSpPr>
          <p:nvPr>
            <p:ph type="dt" sz="half" idx="10"/>
          </p:nvPr>
        </p:nvSpPr>
        <p:spPr/>
        <p:txBody>
          <a:bodyPr/>
          <a:lstStyle/>
          <a:p>
            <a:fld id="{775480B9-E32C-4E00-9CCE-2603E50201FD}" type="datetimeFigureOut">
              <a:rPr lang="en-GB" smtClean="0"/>
              <a:t>11/12/2024</a:t>
            </a:fld>
            <a:endParaRPr lang="en-GB"/>
          </a:p>
        </p:txBody>
      </p:sp>
      <p:sp>
        <p:nvSpPr>
          <p:cNvPr id="5" name="Footer Placeholder 4">
            <a:extLst>
              <a:ext uri="{FF2B5EF4-FFF2-40B4-BE49-F238E27FC236}">
                <a16:creationId xmlns:a16="http://schemas.microsoft.com/office/drawing/2014/main" id="{E7D5C543-61B1-4B83-9967-D96E2C4145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BCB733-101B-4820-BEA4-A7CC87EB9EB0}"/>
              </a:ext>
            </a:extLst>
          </p:cNvPr>
          <p:cNvSpPr>
            <a:spLocks noGrp="1"/>
          </p:cNvSpPr>
          <p:nvPr>
            <p:ph type="sldNum" sz="quarter" idx="12"/>
          </p:nvPr>
        </p:nvSpPr>
        <p:spPr/>
        <p:txBody>
          <a:bodyPr/>
          <a:lstStyle/>
          <a:p>
            <a:fld id="{1D4C7C87-5F06-4F2F-A4D5-65F612096B29}" type="slidenum">
              <a:rPr lang="en-GB" smtClean="0"/>
              <a:t>‹#›</a:t>
            </a:fld>
            <a:endParaRPr lang="en-GB"/>
          </a:p>
        </p:txBody>
      </p:sp>
    </p:spTree>
    <p:extLst>
      <p:ext uri="{BB962C8B-B14F-4D97-AF65-F5344CB8AC3E}">
        <p14:creationId xmlns:p14="http://schemas.microsoft.com/office/powerpoint/2010/main" val="1216610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9FA78-DD27-4B60-9853-A49DD18E7E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007BFE-DF3C-40CA-9A86-57C1915408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E5A350-CBD1-42C5-90DA-FAEB55FD18F7}"/>
              </a:ext>
            </a:extLst>
          </p:cNvPr>
          <p:cNvSpPr>
            <a:spLocks noGrp="1"/>
          </p:cNvSpPr>
          <p:nvPr>
            <p:ph type="dt" sz="half" idx="10"/>
          </p:nvPr>
        </p:nvSpPr>
        <p:spPr/>
        <p:txBody>
          <a:bodyPr/>
          <a:lstStyle/>
          <a:p>
            <a:fld id="{775480B9-E32C-4E00-9CCE-2603E50201FD}" type="datetimeFigureOut">
              <a:rPr lang="en-GB" smtClean="0"/>
              <a:t>11/12/2024</a:t>
            </a:fld>
            <a:endParaRPr lang="en-GB"/>
          </a:p>
        </p:txBody>
      </p:sp>
      <p:sp>
        <p:nvSpPr>
          <p:cNvPr id="5" name="Footer Placeholder 4">
            <a:extLst>
              <a:ext uri="{FF2B5EF4-FFF2-40B4-BE49-F238E27FC236}">
                <a16:creationId xmlns:a16="http://schemas.microsoft.com/office/drawing/2014/main" id="{73A2F98D-EBB1-4668-A808-1C2AA76972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10EB48-1B78-47A2-869D-D000E5D0D9FE}"/>
              </a:ext>
            </a:extLst>
          </p:cNvPr>
          <p:cNvSpPr>
            <a:spLocks noGrp="1"/>
          </p:cNvSpPr>
          <p:nvPr>
            <p:ph type="sldNum" sz="quarter" idx="12"/>
          </p:nvPr>
        </p:nvSpPr>
        <p:spPr/>
        <p:txBody>
          <a:bodyPr/>
          <a:lstStyle/>
          <a:p>
            <a:fld id="{1D4C7C87-5F06-4F2F-A4D5-65F612096B29}" type="slidenum">
              <a:rPr lang="en-GB" smtClean="0"/>
              <a:t>‹#›</a:t>
            </a:fld>
            <a:endParaRPr lang="en-GB"/>
          </a:p>
        </p:txBody>
      </p:sp>
    </p:spTree>
    <p:extLst>
      <p:ext uri="{BB962C8B-B14F-4D97-AF65-F5344CB8AC3E}">
        <p14:creationId xmlns:p14="http://schemas.microsoft.com/office/powerpoint/2010/main" val="3267216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13963-B6B9-4E74-B20C-3C522387C4B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ABC3D5-8AF9-49F9-8DDC-FABFFEB7DA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B3BAAFB-D7D2-4098-AC94-14E3A499E8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9AD3DBC-7D5F-4788-AE5E-AD549EF12360}"/>
              </a:ext>
            </a:extLst>
          </p:cNvPr>
          <p:cNvSpPr>
            <a:spLocks noGrp="1"/>
          </p:cNvSpPr>
          <p:nvPr>
            <p:ph type="dt" sz="half" idx="10"/>
          </p:nvPr>
        </p:nvSpPr>
        <p:spPr/>
        <p:txBody>
          <a:bodyPr/>
          <a:lstStyle/>
          <a:p>
            <a:fld id="{775480B9-E32C-4E00-9CCE-2603E50201FD}" type="datetimeFigureOut">
              <a:rPr lang="en-GB" smtClean="0"/>
              <a:t>11/12/2024</a:t>
            </a:fld>
            <a:endParaRPr lang="en-GB"/>
          </a:p>
        </p:txBody>
      </p:sp>
      <p:sp>
        <p:nvSpPr>
          <p:cNvPr id="6" name="Footer Placeholder 5">
            <a:extLst>
              <a:ext uri="{FF2B5EF4-FFF2-40B4-BE49-F238E27FC236}">
                <a16:creationId xmlns:a16="http://schemas.microsoft.com/office/drawing/2014/main" id="{7A4B8907-6353-407C-BA8D-0CD8C88CB8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C733C9-D576-4639-A152-2F722859CD3B}"/>
              </a:ext>
            </a:extLst>
          </p:cNvPr>
          <p:cNvSpPr>
            <a:spLocks noGrp="1"/>
          </p:cNvSpPr>
          <p:nvPr>
            <p:ph type="sldNum" sz="quarter" idx="12"/>
          </p:nvPr>
        </p:nvSpPr>
        <p:spPr/>
        <p:txBody>
          <a:bodyPr/>
          <a:lstStyle/>
          <a:p>
            <a:fld id="{1D4C7C87-5F06-4F2F-A4D5-65F612096B29}" type="slidenum">
              <a:rPr lang="en-GB" smtClean="0"/>
              <a:t>‹#›</a:t>
            </a:fld>
            <a:endParaRPr lang="en-GB"/>
          </a:p>
        </p:txBody>
      </p:sp>
    </p:spTree>
    <p:extLst>
      <p:ext uri="{BB962C8B-B14F-4D97-AF65-F5344CB8AC3E}">
        <p14:creationId xmlns:p14="http://schemas.microsoft.com/office/powerpoint/2010/main" val="864635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61661-B535-4B75-8880-4B99A04B90E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C119547-F371-4AA5-9891-7466DF77AF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17A511-F4A6-40AF-A659-CAD6B84D3F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2B5B82A-1CA2-4CDA-9D19-0539914D5E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1F962F-0B6B-4E17-BC8D-F129465B4F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05FB480-92F5-40F9-9F5D-E3D0E2722F16}"/>
              </a:ext>
            </a:extLst>
          </p:cNvPr>
          <p:cNvSpPr>
            <a:spLocks noGrp="1"/>
          </p:cNvSpPr>
          <p:nvPr>
            <p:ph type="dt" sz="half" idx="10"/>
          </p:nvPr>
        </p:nvSpPr>
        <p:spPr/>
        <p:txBody>
          <a:bodyPr/>
          <a:lstStyle/>
          <a:p>
            <a:fld id="{775480B9-E32C-4E00-9CCE-2603E50201FD}" type="datetimeFigureOut">
              <a:rPr lang="en-GB" smtClean="0"/>
              <a:t>11/12/2024</a:t>
            </a:fld>
            <a:endParaRPr lang="en-GB"/>
          </a:p>
        </p:txBody>
      </p:sp>
      <p:sp>
        <p:nvSpPr>
          <p:cNvPr id="8" name="Footer Placeholder 7">
            <a:extLst>
              <a:ext uri="{FF2B5EF4-FFF2-40B4-BE49-F238E27FC236}">
                <a16:creationId xmlns:a16="http://schemas.microsoft.com/office/drawing/2014/main" id="{5EC0E6BD-32ED-4C60-93D1-49CB29F79E3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4752631-9851-42E7-842F-59B5A4BEC606}"/>
              </a:ext>
            </a:extLst>
          </p:cNvPr>
          <p:cNvSpPr>
            <a:spLocks noGrp="1"/>
          </p:cNvSpPr>
          <p:nvPr>
            <p:ph type="sldNum" sz="quarter" idx="12"/>
          </p:nvPr>
        </p:nvSpPr>
        <p:spPr/>
        <p:txBody>
          <a:bodyPr/>
          <a:lstStyle/>
          <a:p>
            <a:fld id="{1D4C7C87-5F06-4F2F-A4D5-65F612096B29}" type="slidenum">
              <a:rPr lang="en-GB" smtClean="0"/>
              <a:t>‹#›</a:t>
            </a:fld>
            <a:endParaRPr lang="en-GB"/>
          </a:p>
        </p:txBody>
      </p:sp>
    </p:spTree>
    <p:extLst>
      <p:ext uri="{BB962C8B-B14F-4D97-AF65-F5344CB8AC3E}">
        <p14:creationId xmlns:p14="http://schemas.microsoft.com/office/powerpoint/2010/main" val="1509659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14222-3C18-44AB-A19B-AE571894D70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24A32E7-1EBD-4878-BEA1-06034F902A72}"/>
              </a:ext>
            </a:extLst>
          </p:cNvPr>
          <p:cNvSpPr>
            <a:spLocks noGrp="1"/>
          </p:cNvSpPr>
          <p:nvPr>
            <p:ph type="dt" sz="half" idx="10"/>
          </p:nvPr>
        </p:nvSpPr>
        <p:spPr/>
        <p:txBody>
          <a:bodyPr/>
          <a:lstStyle/>
          <a:p>
            <a:fld id="{775480B9-E32C-4E00-9CCE-2603E50201FD}" type="datetimeFigureOut">
              <a:rPr lang="en-GB" smtClean="0"/>
              <a:t>11/12/2024</a:t>
            </a:fld>
            <a:endParaRPr lang="en-GB"/>
          </a:p>
        </p:txBody>
      </p:sp>
      <p:sp>
        <p:nvSpPr>
          <p:cNvPr id="4" name="Footer Placeholder 3">
            <a:extLst>
              <a:ext uri="{FF2B5EF4-FFF2-40B4-BE49-F238E27FC236}">
                <a16:creationId xmlns:a16="http://schemas.microsoft.com/office/drawing/2014/main" id="{405C4766-B566-46A0-AF3D-6104527370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F0DC2ED-E9FB-40EF-AC51-D8C06E49D2A7}"/>
              </a:ext>
            </a:extLst>
          </p:cNvPr>
          <p:cNvSpPr>
            <a:spLocks noGrp="1"/>
          </p:cNvSpPr>
          <p:nvPr>
            <p:ph type="sldNum" sz="quarter" idx="12"/>
          </p:nvPr>
        </p:nvSpPr>
        <p:spPr/>
        <p:txBody>
          <a:bodyPr/>
          <a:lstStyle/>
          <a:p>
            <a:fld id="{1D4C7C87-5F06-4F2F-A4D5-65F612096B29}" type="slidenum">
              <a:rPr lang="en-GB" smtClean="0"/>
              <a:t>‹#›</a:t>
            </a:fld>
            <a:endParaRPr lang="en-GB"/>
          </a:p>
        </p:txBody>
      </p:sp>
    </p:spTree>
    <p:extLst>
      <p:ext uri="{BB962C8B-B14F-4D97-AF65-F5344CB8AC3E}">
        <p14:creationId xmlns:p14="http://schemas.microsoft.com/office/powerpoint/2010/main" val="761021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E52644-0969-4A04-950B-A3C25F677841}"/>
              </a:ext>
            </a:extLst>
          </p:cNvPr>
          <p:cNvSpPr>
            <a:spLocks noGrp="1"/>
          </p:cNvSpPr>
          <p:nvPr>
            <p:ph type="dt" sz="half" idx="10"/>
          </p:nvPr>
        </p:nvSpPr>
        <p:spPr/>
        <p:txBody>
          <a:bodyPr/>
          <a:lstStyle/>
          <a:p>
            <a:fld id="{775480B9-E32C-4E00-9CCE-2603E50201FD}" type="datetimeFigureOut">
              <a:rPr lang="en-GB" smtClean="0"/>
              <a:t>11/12/2024</a:t>
            </a:fld>
            <a:endParaRPr lang="en-GB"/>
          </a:p>
        </p:txBody>
      </p:sp>
      <p:sp>
        <p:nvSpPr>
          <p:cNvPr id="3" name="Footer Placeholder 2">
            <a:extLst>
              <a:ext uri="{FF2B5EF4-FFF2-40B4-BE49-F238E27FC236}">
                <a16:creationId xmlns:a16="http://schemas.microsoft.com/office/drawing/2014/main" id="{DAC6A54F-1438-4631-AF76-61FF298EB08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AF05E97-ABAB-4AD9-BA61-EC4CA63D8A01}"/>
              </a:ext>
            </a:extLst>
          </p:cNvPr>
          <p:cNvSpPr>
            <a:spLocks noGrp="1"/>
          </p:cNvSpPr>
          <p:nvPr>
            <p:ph type="sldNum" sz="quarter" idx="12"/>
          </p:nvPr>
        </p:nvSpPr>
        <p:spPr/>
        <p:txBody>
          <a:bodyPr/>
          <a:lstStyle/>
          <a:p>
            <a:fld id="{1D4C7C87-5F06-4F2F-A4D5-65F612096B29}" type="slidenum">
              <a:rPr lang="en-GB" smtClean="0"/>
              <a:t>‹#›</a:t>
            </a:fld>
            <a:endParaRPr lang="en-GB"/>
          </a:p>
        </p:txBody>
      </p:sp>
    </p:spTree>
    <p:extLst>
      <p:ext uri="{BB962C8B-B14F-4D97-AF65-F5344CB8AC3E}">
        <p14:creationId xmlns:p14="http://schemas.microsoft.com/office/powerpoint/2010/main" val="2496395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16AF9-76A6-4CA3-85BE-946AF7790B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69C10BD-8073-4B6B-B8FC-2A2DC8DB91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FF19DCD-8FD4-4D4A-B281-8715A6BE2B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612306-11D7-4FC2-9024-4B3E8F9251CC}"/>
              </a:ext>
            </a:extLst>
          </p:cNvPr>
          <p:cNvSpPr>
            <a:spLocks noGrp="1"/>
          </p:cNvSpPr>
          <p:nvPr>
            <p:ph type="dt" sz="half" idx="10"/>
          </p:nvPr>
        </p:nvSpPr>
        <p:spPr/>
        <p:txBody>
          <a:bodyPr/>
          <a:lstStyle/>
          <a:p>
            <a:fld id="{775480B9-E32C-4E00-9CCE-2603E50201FD}" type="datetimeFigureOut">
              <a:rPr lang="en-GB" smtClean="0"/>
              <a:t>11/12/2024</a:t>
            </a:fld>
            <a:endParaRPr lang="en-GB"/>
          </a:p>
        </p:txBody>
      </p:sp>
      <p:sp>
        <p:nvSpPr>
          <p:cNvPr id="6" name="Footer Placeholder 5">
            <a:extLst>
              <a:ext uri="{FF2B5EF4-FFF2-40B4-BE49-F238E27FC236}">
                <a16:creationId xmlns:a16="http://schemas.microsoft.com/office/drawing/2014/main" id="{3A793018-2379-481A-BC69-6DC32634EA8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B5047B-9C60-4D22-B156-D963A3E0C267}"/>
              </a:ext>
            </a:extLst>
          </p:cNvPr>
          <p:cNvSpPr>
            <a:spLocks noGrp="1"/>
          </p:cNvSpPr>
          <p:nvPr>
            <p:ph type="sldNum" sz="quarter" idx="12"/>
          </p:nvPr>
        </p:nvSpPr>
        <p:spPr/>
        <p:txBody>
          <a:bodyPr/>
          <a:lstStyle/>
          <a:p>
            <a:fld id="{1D4C7C87-5F06-4F2F-A4D5-65F612096B29}" type="slidenum">
              <a:rPr lang="en-GB" smtClean="0"/>
              <a:t>‹#›</a:t>
            </a:fld>
            <a:endParaRPr lang="en-GB"/>
          </a:p>
        </p:txBody>
      </p:sp>
    </p:spTree>
    <p:extLst>
      <p:ext uri="{BB962C8B-B14F-4D97-AF65-F5344CB8AC3E}">
        <p14:creationId xmlns:p14="http://schemas.microsoft.com/office/powerpoint/2010/main" val="2591882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A358-E640-4168-B6BA-51092A43E3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DA28A6C-5ADA-4796-8CDA-F7C25A8860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104D76F-F862-44BB-897E-3C55947164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292FD8-B63A-4C9D-AC2B-755FD177C561}"/>
              </a:ext>
            </a:extLst>
          </p:cNvPr>
          <p:cNvSpPr>
            <a:spLocks noGrp="1"/>
          </p:cNvSpPr>
          <p:nvPr>
            <p:ph type="dt" sz="half" idx="10"/>
          </p:nvPr>
        </p:nvSpPr>
        <p:spPr/>
        <p:txBody>
          <a:bodyPr/>
          <a:lstStyle/>
          <a:p>
            <a:fld id="{775480B9-E32C-4E00-9CCE-2603E50201FD}" type="datetimeFigureOut">
              <a:rPr lang="en-GB" smtClean="0"/>
              <a:t>11/12/2024</a:t>
            </a:fld>
            <a:endParaRPr lang="en-GB"/>
          </a:p>
        </p:txBody>
      </p:sp>
      <p:sp>
        <p:nvSpPr>
          <p:cNvPr id="6" name="Footer Placeholder 5">
            <a:extLst>
              <a:ext uri="{FF2B5EF4-FFF2-40B4-BE49-F238E27FC236}">
                <a16:creationId xmlns:a16="http://schemas.microsoft.com/office/drawing/2014/main" id="{94BB4AE4-F983-4789-8F60-D0A38DADBE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31772D6-A734-4795-91E8-F0EEEFCCD65E}"/>
              </a:ext>
            </a:extLst>
          </p:cNvPr>
          <p:cNvSpPr>
            <a:spLocks noGrp="1"/>
          </p:cNvSpPr>
          <p:nvPr>
            <p:ph type="sldNum" sz="quarter" idx="12"/>
          </p:nvPr>
        </p:nvSpPr>
        <p:spPr/>
        <p:txBody>
          <a:bodyPr/>
          <a:lstStyle/>
          <a:p>
            <a:fld id="{1D4C7C87-5F06-4F2F-A4D5-65F612096B29}" type="slidenum">
              <a:rPr lang="en-GB" smtClean="0"/>
              <a:t>‹#›</a:t>
            </a:fld>
            <a:endParaRPr lang="en-GB"/>
          </a:p>
        </p:txBody>
      </p:sp>
    </p:spTree>
    <p:extLst>
      <p:ext uri="{BB962C8B-B14F-4D97-AF65-F5344CB8AC3E}">
        <p14:creationId xmlns:p14="http://schemas.microsoft.com/office/powerpoint/2010/main" val="783820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8B0069-AF56-4989-89C4-3295711FA6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94C75B6-2CEC-4505-ABFC-C53B6979DA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D6F4EA-43AE-46ED-9803-D4927D81B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5480B9-E32C-4E00-9CCE-2603E50201FD}" type="datetimeFigureOut">
              <a:rPr lang="en-GB" smtClean="0"/>
              <a:t>11/12/2024</a:t>
            </a:fld>
            <a:endParaRPr lang="en-GB"/>
          </a:p>
        </p:txBody>
      </p:sp>
      <p:sp>
        <p:nvSpPr>
          <p:cNvPr id="5" name="Footer Placeholder 4">
            <a:extLst>
              <a:ext uri="{FF2B5EF4-FFF2-40B4-BE49-F238E27FC236}">
                <a16:creationId xmlns:a16="http://schemas.microsoft.com/office/drawing/2014/main" id="{B94E113D-D650-4A7C-B887-0EEFF5A270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560B63F-62AB-40A9-AEC3-3403B58702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4C7C87-5F06-4F2F-A4D5-65F612096B29}" type="slidenum">
              <a:rPr lang="en-GB" smtClean="0"/>
              <a:t>‹#›</a:t>
            </a:fld>
            <a:endParaRPr lang="en-GB"/>
          </a:p>
        </p:txBody>
      </p:sp>
    </p:spTree>
    <p:extLst>
      <p:ext uri="{BB962C8B-B14F-4D97-AF65-F5344CB8AC3E}">
        <p14:creationId xmlns:p14="http://schemas.microsoft.com/office/powerpoint/2010/main" val="3511669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svg"/><Relationship Id="rId7" Type="http://schemas.openxmlformats.org/officeDocument/2006/relationships/image" Target="../media/image8.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8.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8.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8.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8.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8.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8.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214AC86B-D3B8-492F-E071-F9F607D715A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5952" y="195996"/>
            <a:ext cx="1981199" cy="1287780"/>
          </a:xfrm>
          <a:prstGeom prst="rect">
            <a:avLst/>
          </a:prstGeom>
        </p:spPr>
      </p:pic>
      <p:pic>
        <p:nvPicPr>
          <p:cNvPr id="15" name="Graphic 14">
            <a:extLst>
              <a:ext uri="{FF2B5EF4-FFF2-40B4-BE49-F238E27FC236}">
                <a16:creationId xmlns:a16="http://schemas.microsoft.com/office/drawing/2014/main" id="{A19B78F1-D4D7-8C34-42B0-3539F0295297}"/>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b="14135"/>
          <a:stretch/>
        </p:blipFill>
        <p:spPr>
          <a:xfrm>
            <a:off x="5109865" y="1582615"/>
            <a:ext cx="7082135" cy="5275386"/>
          </a:xfrm>
          <a:prstGeom prst="rect">
            <a:avLst/>
          </a:prstGeom>
        </p:spPr>
      </p:pic>
      <p:grpSp>
        <p:nvGrpSpPr>
          <p:cNvPr id="29" name="Group 28">
            <a:extLst>
              <a:ext uri="{FF2B5EF4-FFF2-40B4-BE49-F238E27FC236}">
                <a16:creationId xmlns:a16="http://schemas.microsoft.com/office/drawing/2014/main" id="{5FA3D97E-0B93-0DA2-48AC-E7FEADDFA9FF}"/>
              </a:ext>
            </a:extLst>
          </p:cNvPr>
          <p:cNvGrpSpPr>
            <a:grpSpLocks noGrp="1" noUngrp="1" noRot="1" noMove="1" noResize="1"/>
          </p:cNvGrpSpPr>
          <p:nvPr/>
        </p:nvGrpSpPr>
        <p:grpSpPr>
          <a:xfrm>
            <a:off x="-1" y="0"/>
            <a:ext cx="12192001" cy="6858000"/>
            <a:chOff x="-1" y="0"/>
            <a:chExt cx="12192001" cy="6858000"/>
          </a:xfrm>
          <a:solidFill>
            <a:srgbClr val="A6A6A6">
              <a:alpha val="12000"/>
            </a:srgbClr>
          </a:solidFill>
        </p:grpSpPr>
        <p:pic>
          <p:nvPicPr>
            <p:cNvPr id="26" name="Graphic 25">
              <a:extLst>
                <a:ext uri="{FF2B5EF4-FFF2-40B4-BE49-F238E27FC236}">
                  <a16:creationId xmlns:a16="http://schemas.microsoft.com/office/drawing/2014/main" id="{A6E2D4AD-CE64-A8B7-C30B-971E0B146E86}"/>
                </a:ext>
              </a:extLst>
            </p:cNvPr>
            <p:cNvPicPr>
              <a:picLocks noGrp="1" noRot="1" noChangeAspect="1" noMove="1" noResize="1" noEditPoints="1" noAdjustHandles="1" noChangeArrowheads="1" noChangeShapeType="1" noCrop="1"/>
            </p:cNvPicPr>
            <p:nvPr/>
          </p:nvPicPr>
          <p:blipFill rotWithShape="1">
            <a:blip r:embed="rId6">
              <a:extLst>
                <a:ext uri="{96DAC541-7B7A-43D3-8B79-37D633B846F1}">
                  <asvg:svgBlip xmlns:asvg="http://schemas.microsoft.com/office/drawing/2016/SVG/main" r:embed="rId7"/>
                </a:ext>
              </a:extLst>
            </a:blip>
            <a:srcRect t="5462" r="1971"/>
            <a:stretch/>
          </p:blipFill>
          <p:spPr>
            <a:xfrm>
              <a:off x="5773299" y="0"/>
              <a:ext cx="6418701" cy="5275385"/>
            </a:xfrm>
            <a:prstGeom prst="rect">
              <a:avLst/>
            </a:prstGeom>
          </p:spPr>
        </p:pic>
        <p:pic>
          <p:nvPicPr>
            <p:cNvPr id="28" name="Graphic 27">
              <a:extLst>
                <a:ext uri="{FF2B5EF4-FFF2-40B4-BE49-F238E27FC236}">
                  <a16:creationId xmlns:a16="http://schemas.microsoft.com/office/drawing/2014/main" id="{2746B42D-D1E2-F366-1753-2CA02B2166C0}"/>
                </a:ext>
              </a:extLst>
            </p:cNvPr>
            <p:cNvPicPr>
              <a:picLocks noGrp="1" noRot="1" noChangeAspect="1" noMove="1" noResize="1" noEditPoints="1" noAdjustHandles="1" noChangeArrowheads="1" noChangeShapeType="1" noCrop="1"/>
            </p:cNvPicPr>
            <p:nvPr/>
          </p:nvPicPr>
          <p:blipFill rotWithShape="1">
            <a:blip r:embed="rId8">
              <a:extLst>
                <a:ext uri="{96DAC541-7B7A-43D3-8B79-37D633B846F1}">
                  <asvg:svgBlip xmlns:asvg="http://schemas.microsoft.com/office/drawing/2016/SVG/main" r:embed="rId9"/>
                </a:ext>
              </a:extLst>
            </a:blip>
            <a:srcRect l="5180"/>
            <a:stretch/>
          </p:blipFill>
          <p:spPr>
            <a:xfrm>
              <a:off x="-1" y="0"/>
              <a:ext cx="8074227" cy="6858000"/>
            </a:xfrm>
            <a:prstGeom prst="rect">
              <a:avLst/>
            </a:prstGeom>
          </p:spPr>
        </p:pic>
      </p:grpSp>
      <p:sp>
        <p:nvSpPr>
          <p:cNvPr id="4" name="TextBox 3">
            <a:extLst>
              <a:ext uri="{FF2B5EF4-FFF2-40B4-BE49-F238E27FC236}">
                <a16:creationId xmlns:a16="http://schemas.microsoft.com/office/drawing/2014/main" id="{8AFD8620-589E-4881-0271-A60801818C66}"/>
              </a:ext>
            </a:extLst>
          </p:cNvPr>
          <p:cNvSpPr txBox="1"/>
          <p:nvPr/>
        </p:nvSpPr>
        <p:spPr>
          <a:xfrm>
            <a:off x="1020354" y="2587881"/>
            <a:ext cx="6301932" cy="1046440"/>
          </a:xfrm>
          <a:prstGeom prst="rect">
            <a:avLst/>
          </a:prstGeom>
          <a:noFill/>
        </p:spPr>
        <p:txBody>
          <a:bodyPr wrap="square">
            <a:spAutoFit/>
          </a:bodyPr>
          <a:lstStyle/>
          <a:p>
            <a:r>
              <a:rPr lang="en-US" sz="4400" b="1" kern="100" dirty="0">
                <a:latin typeface="Calibri" panose="020F0502020204030204" pitchFamily="34" charset="0"/>
                <a:ea typeface="Calibri" panose="020F0502020204030204" pitchFamily="34" charset="0"/>
                <a:cs typeface="Arial" panose="020B0604020202020204" pitchFamily="34" charset="0"/>
              </a:rPr>
              <a:t>Communication Skills</a:t>
            </a:r>
          </a:p>
          <a:p>
            <a:endParaRPr lang="en-US" b="1" i="1" dirty="0">
              <a:solidFill>
                <a:srgbClr val="0070C0"/>
              </a:solidFill>
              <a:effectLst/>
              <a:latin typeface="var(--f-primary)"/>
            </a:endParaRPr>
          </a:p>
        </p:txBody>
      </p:sp>
      <p:pic>
        <p:nvPicPr>
          <p:cNvPr id="30" name="Graphic 29">
            <a:extLst>
              <a:ext uri="{FF2B5EF4-FFF2-40B4-BE49-F238E27FC236}">
                <a16:creationId xmlns:a16="http://schemas.microsoft.com/office/drawing/2014/main" id="{070C13A6-9A74-C18B-3F81-39EF6C0360F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503037" y="145179"/>
            <a:ext cx="3704406" cy="2481506"/>
          </a:xfrm>
          <a:prstGeom prst="rect">
            <a:avLst/>
          </a:prstGeom>
        </p:spPr>
      </p:pic>
    </p:spTree>
    <p:extLst>
      <p:ext uri="{BB962C8B-B14F-4D97-AF65-F5344CB8AC3E}">
        <p14:creationId xmlns:p14="http://schemas.microsoft.com/office/powerpoint/2010/main" val="936563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1AD3A-F8E0-BF37-0C4D-C92CA1D4D0D1}"/>
            </a:ext>
          </a:extLst>
        </p:cNvPr>
        <p:cNvGrpSpPr/>
        <p:nvPr/>
      </p:nvGrpSpPr>
      <p:grpSpPr>
        <a:xfrm>
          <a:off x="0" y="0"/>
          <a:ext cx="0" cy="0"/>
          <a:chOff x="0" y="0"/>
          <a:chExt cx="0" cy="0"/>
        </a:xfrm>
      </p:grpSpPr>
      <p:pic>
        <p:nvPicPr>
          <p:cNvPr id="22" name="Graphic 21">
            <a:extLst>
              <a:ext uri="{FF2B5EF4-FFF2-40B4-BE49-F238E27FC236}">
                <a16:creationId xmlns:a16="http://schemas.microsoft.com/office/drawing/2014/main" id="{BF18C2F2-3011-CD14-526D-CF86F4E6C3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64470" y="1687399"/>
            <a:ext cx="7219657" cy="2349088"/>
          </a:xfrm>
          <a:prstGeom prst="rect">
            <a:avLst/>
          </a:prstGeom>
        </p:spPr>
      </p:pic>
      <p:grpSp>
        <p:nvGrpSpPr>
          <p:cNvPr id="3" name="Group 2">
            <a:extLst>
              <a:ext uri="{FF2B5EF4-FFF2-40B4-BE49-F238E27FC236}">
                <a16:creationId xmlns:a16="http://schemas.microsoft.com/office/drawing/2014/main" id="{97614B21-9AF9-1E26-EAA1-6752782BBDC7}"/>
              </a:ext>
            </a:extLst>
          </p:cNvPr>
          <p:cNvGrpSpPr/>
          <p:nvPr/>
        </p:nvGrpSpPr>
        <p:grpSpPr>
          <a:xfrm>
            <a:off x="-1" y="0"/>
            <a:ext cx="12192001" cy="6858000"/>
            <a:chOff x="-1" y="0"/>
            <a:chExt cx="12192001" cy="6858000"/>
          </a:xfrm>
          <a:solidFill>
            <a:srgbClr val="A6A6A6">
              <a:alpha val="12000"/>
            </a:srgbClr>
          </a:solidFill>
        </p:grpSpPr>
        <p:pic>
          <p:nvPicPr>
            <p:cNvPr id="4" name="Graphic 3">
              <a:extLst>
                <a:ext uri="{FF2B5EF4-FFF2-40B4-BE49-F238E27FC236}">
                  <a16:creationId xmlns:a16="http://schemas.microsoft.com/office/drawing/2014/main" id="{EC926F63-2013-A023-1D45-B5C2933D6B14}"/>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5462" r="1971"/>
            <a:stretch/>
          </p:blipFill>
          <p:spPr>
            <a:xfrm>
              <a:off x="5773299" y="0"/>
              <a:ext cx="6418701" cy="5275385"/>
            </a:xfrm>
            <a:prstGeom prst="rect">
              <a:avLst/>
            </a:prstGeom>
          </p:spPr>
        </p:pic>
        <p:pic>
          <p:nvPicPr>
            <p:cNvPr id="6" name="Graphic 5">
              <a:extLst>
                <a:ext uri="{FF2B5EF4-FFF2-40B4-BE49-F238E27FC236}">
                  <a16:creationId xmlns:a16="http://schemas.microsoft.com/office/drawing/2014/main" id="{2F4747E4-E7A5-9149-A849-C44E9864B98F}"/>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5180"/>
            <a:stretch/>
          </p:blipFill>
          <p:spPr>
            <a:xfrm>
              <a:off x="-1" y="0"/>
              <a:ext cx="8074227" cy="6858000"/>
            </a:xfrm>
            <a:prstGeom prst="rect">
              <a:avLst/>
            </a:prstGeom>
          </p:spPr>
        </p:pic>
      </p:grpSp>
      <p:sp>
        <p:nvSpPr>
          <p:cNvPr id="2" name="TextBox 1">
            <a:extLst>
              <a:ext uri="{FF2B5EF4-FFF2-40B4-BE49-F238E27FC236}">
                <a16:creationId xmlns:a16="http://schemas.microsoft.com/office/drawing/2014/main" id="{73E63366-E598-30C3-ABA1-19572C24794E}"/>
              </a:ext>
            </a:extLst>
          </p:cNvPr>
          <p:cNvSpPr txBox="1"/>
          <p:nvPr/>
        </p:nvSpPr>
        <p:spPr>
          <a:xfrm>
            <a:off x="2681307" y="2446444"/>
            <a:ext cx="6183984" cy="830997"/>
          </a:xfrm>
          <a:prstGeom prst="rect">
            <a:avLst/>
          </a:prstGeom>
          <a:noFill/>
        </p:spPr>
        <p:txBody>
          <a:bodyPr wrap="square">
            <a:spAutoFit/>
          </a:bodyPr>
          <a:lstStyle/>
          <a:p>
            <a:r>
              <a:rPr lang="en-US" sz="4800" b="1" dirty="0">
                <a:solidFill>
                  <a:schemeClr val="bg1"/>
                </a:solidFill>
                <a:latin typeface="Century Gothic" panose="020B0502020202020204" pitchFamily="34" charset="0"/>
              </a:rPr>
              <a:t>Thank You.</a:t>
            </a:r>
            <a:endParaRPr lang="en-GB" sz="5400" b="1" dirty="0">
              <a:solidFill>
                <a:schemeClr val="bg1"/>
              </a:solidFill>
              <a:latin typeface="Century Gothic" panose="020B0502020202020204" pitchFamily="34" charset="0"/>
            </a:endParaRPr>
          </a:p>
        </p:txBody>
      </p:sp>
      <p:pic>
        <p:nvPicPr>
          <p:cNvPr id="5" name="Picture 4">
            <a:extLst>
              <a:ext uri="{FF2B5EF4-FFF2-40B4-BE49-F238E27FC236}">
                <a16:creationId xmlns:a16="http://schemas.microsoft.com/office/drawing/2014/main" id="{7247C1A0-7718-3621-E21E-7716CE3038E7}"/>
              </a:ext>
            </a:extLst>
          </p:cNvPr>
          <p:cNvPicPr>
            <a:picLocks noChangeAspect="1"/>
          </p:cNvPicPr>
          <p:nvPr/>
        </p:nvPicPr>
        <p:blipFill>
          <a:blip r:embed="rId8"/>
          <a:stretch>
            <a:fillRect/>
          </a:stretch>
        </p:blipFill>
        <p:spPr>
          <a:xfrm>
            <a:off x="6161285" y="4036486"/>
            <a:ext cx="3601041" cy="2215404"/>
          </a:xfrm>
          <a:prstGeom prst="rect">
            <a:avLst/>
          </a:prstGeom>
        </p:spPr>
      </p:pic>
    </p:spTree>
    <p:extLst>
      <p:ext uri="{BB962C8B-B14F-4D97-AF65-F5344CB8AC3E}">
        <p14:creationId xmlns:p14="http://schemas.microsoft.com/office/powerpoint/2010/main" val="2884523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Graphic 21">
            <a:extLst>
              <a:ext uri="{FF2B5EF4-FFF2-40B4-BE49-F238E27FC236}">
                <a16:creationId xmlns:a16="http://schemas.microsoft.com/office/drawing/2014/main" id="{8C3A2D15-E438-ECF3-0637-0A895FC830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41134" y="431992"/>
            <a:ext cx="7074000" cy="1778025"/>
          </a:xfrm>
          <a:prstGeom prst="rect">
            <a:avLst/>
          </a:prstGeom>
        </p:spPr>
      </p:pic>
      <p:grpSp>
        <p:nvGrpSpPr>
          <p:cNvPr id="3" name="Group 2">
            <a:extLst>
              <a:ext uri="{FF2B5EF4-FFF2-40B4-BE49-F238E27FC236}">
                <a16:creationId xmlns:a16="http://schemas.microsoft.com/office/drawing/2014/main" id="{424F4521-C45D-7C07-A76C-5EDCF6E17017}"/>
              </a:ext>
            </a:extLst>
          </p:cNvPr>
          <p:cNvGrpSpPr/>
          <p:nvPr/>
        </p:nvGrpSpPr>
        <p:grpSpPr>
          <a:xfrm>
            <a:off x="0" y="0"/>
            <a:ext cx="12192001" cy="6858000"/>
            <a:chOff x="-1" y="0"/>
            <a:chExt cx="12192001" cy="6858000"/>
          </a:xfrm>
          <a:solidFill>
            <a:srgbClr val="A6A6A6">
              <a:alpha val="12000"/>
            </a:srgbClr>
          </a:solidFill>
        </p:grpSpPr>
        <p:pic>
          <p:nvPicPr>
            <p:cNvPr id="4" name="Graphic 3">
              <a:extLst>
                <a:ext uri="{FF2B5EF4-FFF2-40B4-BE49-F238E27FC236}">
                  <a16:creationId xmlns:a16="http://schemas.microsoft.com/office/drawing/2014/main" id="{E309152D-D605-57CA-E3AB-57A508037F2E}"/>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5462" r="1971"/>
            <a:stretch/>
          </p:blipFill>
          <p:spPr>
            <a:xfrm>
              <a:off x="5773299" y="0"/>
              <a:ext cx="6418701" cy="5275385"/>
            </a:xfrm>
            <a:prstGeom prst="rect">
              <a:avLst/>
            </a:prstGeom>
          </p:spPr>
        </p:pic>
        <p:pic>
          <p:nvPicPr>
            <p:cNvPr id="6" name="Graphic 5">
              <a:extLst>
                <a:ext uri="{FF2B5EF4-FFF2-40B4-BE49-F238E27FC236}">
                  <a16:creationId xmlns:a16="http://schemas.microsoft.com/office/drawing/2014/main" id="{0F255DD6-A0B4-B192-202D-4B703CAAB65E}"/>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5180"/>
            <a:stretch/>
          </p:blipFill>
          <p:spPr>
            <a:xfrm>
              <a:off x="-1" y="0"/>
              <a:ext cx="8074227" cy="6858000"/>
            </a:xfrm>
            <a:prstGeom prst="rect">
              <a:avLst/>
            </a:prstGeom>
          </p:spPr>
        </p:pic>
      </p:grpSp>
      <p:sp>
        <p:nvSpPr>
          <p:cNvPr id="7" name="TextBox 6">
            <a:extLst>
              <a:ext uri="{FF2B5EF4-FFF2-40B4-BE49-F238E27FC236}">
                <a16:creationId xmlns:a16="http://schemas.microsoft.com/office/drawing/2014/main" id="{C24EA341-CEA8-4C58-8A25-09F2718375A9}"/>
              </a:ext>
            </a:extLst>
          </p:cNvPr>
          <p:cNvSpPr txBox="1"/>
          <p:nvPr/>
        </p:nvSpPr>
        <p:spPr>
          <a:xfrm>
            <a:off x="1248697" y="2396222"/>
            <a:ext cx="9979742" cy="4471673"/>
          </a:xfrm>
          <a:prstGeom prst="rect">
            <a:avLst/>
          </a:prstGeom>
          <a:noFill/>
        </p:spPr>
        <p:txBody>
          <a:bodyPr wrap="square" rtlCol="0">
            <a:spAutoFit/>
          </a:bodyPr>
          <a:lstStyle/>
          <a:p>
            <a:pPr>
              <a:lnSpc>
                <a:spcPct val="150000"/>
              </a:lnSpc>
            </a:pPr>
            <a:r>
              <a:rPr lang="en-US" b="1" i="1" dirty="0">
                <a:solidFill>
                  <a:srgbClr val="FF0000"/>
                </a:solidFill>
                <a:effectLst/>
                <a:latin typeface="Indeed Sans"/>
              </a:rPr>
              <a:t>Communication skills are abilities you use when giving and receiving different kinds of information. </a:t>
            </a:r>
          </a:p>
          <a:p>
            <a:pPr>
              <a:lnSpc>
                <a:spcPct val="150000"/>
              </a:lnSpc>
            </a:pPr>
            <a:endParaRPr lang="en-US" b="1" dirty="0">
              <a:solidFill>
                <a:srgbClr val="0070C0"/>
              </a:solidFill>
            </a:endParaRPr>
          </a:p>
          <a:p>
            <a:pPr>
              <a:lnSpc>
                <a:spcPct val="150000"/>
              </a:lnSpc>
            </a:pPr>
            <a:r>
              <a:rPr lang="en-US" b="1" dirty="0">
                <a:solidFill>
                  <a:srgbClr val="0070C0"/>
                </a:solidFill>
              </a:rPr>
              <a:t>Why Communication Skills Matter?</a:t>
            </a:r>
          </a:p>
          <a:p>
            <a:pPr>
              <a:lnSpc>
                <a:spcPct val="150000"/>
              </a:lnSpc>
            </a:pPr>
            <a:endParaRPr lang="en-US" b="1" dirty="0">
              <a:solidFill>
                <a:srgbClr val="0070C0"/>
              </a:solidFill>
            </a:endParaRPr>
          </a:p>
          <a:p>
            <a:pPr marL="285750" indent="-285750">
              <a:buFont typeface="Wingdings" panose="05000000000000000000" pitchFamily="2" charset="2"/>
              <a:buChar char="§"/>
            </a:pPr>
            <a:r>
              <a:rPr lang="en-US" dirty="0"/>
              <a:t>Effective communication fosters better relationships in personal and professional settings.</a:t>
            </a:r>
          </a:p>
          <a:p>
            <a:endParaRPr lang="en-US" dirty="0"/>
          </a:p>
          <a:p>
            <a:pPr marL="285750" indent="-285750">
              <a:buFont typeface="Wingdings" panose="05000000000000000000" pitchFamily="2" charset="2"/>
              <a:buChar char="§"/>
            </a:pPr>
            <a:r>
              <a:rPr lang="en-US" dirty="0"/>
              <a:t>Clear communication reduces misunderstandings and increases productivity.</a:t>
            </a:r>
          </a:p>
          <a:p>
            <a:endParaRPr lang="en-US" dirty="0"/>
          </a:p>
          <a:p>
            <a:pPr marL="285750" indent="-285750">
              <a:buFont typeface="Wingdings" panose="05000000000000000000" pitchFamily="2" charset="2"/>
              <a:buChar char="§"/>
            </a:pPr>
            <a:r>
              <a:rPr lang="en-US" dirty="0"/>
              <a:t>Influences leadership success and team collaboration.</a:t>
            </a:r>
          </a:p>
          <a:p>
            <a:endParaRPr lang="en-US" dirty="0"/>
          </a:p>
          <a:p>
            <a:pPr marL="285750" indent="-285750">
              <a:buFont typeface="Wingdings" panose="05000000000000000000" pitchFamily="2" charset="2"/>
              <a:buChar char="§"/>
            </a:pPr>
            <a:r>
              <a:rPr lang="en-US" dirty="0"/>
              <a:t>Essential for networking and building connections.</a:t>
            </a:r>
          </a:p>
          <a:p>
            <a:pPr>
              <a:lnSpc>
                <a:spcPct val="150000"/>
              </a:lnSpc>
            </a:pPr>
            <a:endParaRPr lang="en-US" dirty="0"/>
          </a:p>
          <a:p>
            <a:pPr>
              <a:lnSpc>
                <a:spcPct val="150000"/>
              </a:lnSpc>
            </a:pPr>
            <a:endParaRPr lang="en-GB" dirty="0">
              <a:solidFill>
                <a:schemeClr val="bg2">
                  <a:lumMod val="25000"/>
                </a:schemeClr>
              </a:solidFill>
              <a:effectLst/>
              <a:latin typeface="Century Gothic" panose="020B0502020202020204" pitchFamily="34" charset="0"/>
              <a:ea typeface="Calibri" panose="020F0502020204030204" pitchFamily="34" charset="0"/>
            </a:endParaRPr>
          </a:p>
        </p:txBody>
      </p:sp>
      <p:sp>
        <p:nvSpPr>
          <p:cNvPr id="2" name="TextBox 1">
            <a:extLst>
              <a:ext uri="{FF2B5EF4-FFF2-40B4-BE49-F238E27FC236}">
                <a16:creationId xmlns:a16="http://schemas.microsoft.com/office/drawing/2014/main" id="{238B0A8A-9A59-CFF0-3DA7-B53F2F568A56}"/>
              </a:ext>
            </a:extLst>
          </p:cNvPr>
          <p:cNvSpPr txBox="1"/>
          <p:nvPr/>
        </p:nvSpPr>
        <p:spPr>
          <a:xfrm>
            <a:off x="2174871" y="1059394"/>
            <a:ext cx="5899356" cy="523220"/>
          </a:xfrm>
          <a:prstGeom prst="rect">
            <a:avLst/>
          </a:prstGeom>
          <a:noFill/>
        </p:spPr>
        <p:txBody>
          <a:bodyPr wrap="square">
            <a:spAutoFit/>
          </a:bodyPr>
          <a:lstStyle/>
          <a:p>
            <a:r>
              <a:rPr lang="en-US" sz="2800" b="1">
                <a:solidFill>
                  <a:schemeClr val="bg1"/>
                </a:solidFill>
                <a:latin typeface="Century Gothic" panose="020B0502020202020204" pitchFamily="34" charset="0"/>
              </a:rPr>
              <a:t>What are communication skills?</a:t>
            </a:r>
            <a:endParaRPr lang="en-US" sz="28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697682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20FF1-0069-3062-C3DF-32B9C64FE1A3}"/>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A665FF79-7F1C-D89D-8418-282E0C9DE488}"/>
              </a:ext>
            </a:extLst>
          </p:cNvPr>
          <p:cNvGrpSpPr/>
          <p:nvPr/>
        </p:nvGrpSpPr>
        <p:grpSpPr>
          <a:xfrm>
            <a:off x="-1" y="0"/>
            <a:ext cx="12192001" cy="6858000"/>
            <a:chOff x="-1" y="0"/>
            <a:chExt cx="12192001" cy="6858000"/>
          </a:xfrm>
          <a:solidFill>
            <a:srgbClr val="A6A6A6">
              <a:alpha val="12000"/>
            </a:srgbClr>
          </a:solidFill>
        </p:grpSpPr>
        <p:pic>
          <p:nvPicPr>
            <p:cNvPr id="4" name="Graphic 3">
              <a:extLst>
                <a:ext uri="{FF2B5EF4-FFF2-40B4-BE49-F238E27FC236}">
                  <a16:creationId xmlns:a16="http://schemas.microsoft.com/office/drawing/2014/main" id="{FE6EB7A8-234D-7243-5CD1-F2FBEC689E8E}"/>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5462" r="1971"/>
            <a:stretch/>
          </p:blipFill>
          <p:spPr>
            <a:xfrm>
              <a:off x="5773299" y="0"/>
              <a:ext cx="6418701" cy="5275385"/>
            </a:xfrm>
            <a:prstGeom prst="rect">
              <a:avLst/>
            </a:prstGeom>
          </p:spPr>
        </p:pic>
        <p:pic>
          <p:nvPicPr>
            <p:cNvPr id="6" name="Graphic 5">
              <a:extLst>
                <a:ext uri="{FF2B5EF4-FFF2-40B4-BE49-F238E27FC236}">
                  <a16:creationId xmlns:a16="http://schemas.microsoft.com/office/drawing/2014/main" id="{6B0E1FA9-9AC2-52FB-7CC9-0FD2A5AC2385}"/>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l="5180"/>
            <a:stretch/>
          </p:blipFill>
          <p:spPr>
            <a:xfrm>
              <a:off x="-1" y="0"/>
              <a:ext cx="8074227" cy="6858000"/>
            </a:xfrm>
            <a:prstGeom prst="rect">
              <a:avLst/>
            </a:prstGeom>
          </p:spPr>
        </p:pic>
      </p:grpSp>
      <p:sp>
        <p:nvSpPr>
          <p:cNvPr id="2" name="TextBox 1">
            <a:extLst>
              <a:ext uri="{FF2B5EF4-FFF2-40B4-BE49-F238E27FC236}">
                <a16:creationId xmlns:a16="http://schemas.microsoft.com/office/drawing/2014/main" id="{0D1C67C3-D03D-B77D-B753-29E7D08A3EA1}"/>
              </a:ext>
            </a:extLst>
          </p:cNvPr>
          <p:cNvSpPr txBox="1"/>
          <p:nvPr/>
        </p:nvSpPr>
        <p:spPr>
          <a:xfrm>
            <a:off x="3086008" y="836942"/>
            <a:ext cx="5899356" cy="523220"/>
          </a:xfrm>
          <a:prstGeom prst="rect">
            <a:avLst/>
          </a:prstGeom>
          <a:noFill/>
        </p:spPr>
        <p:txBody>
          <a:bodyPr wrap="square">
            <a:spAutoFit/>
          </a:bodyPr>
          <a:lstStyle/>
          <a:p>
            <a:r>
              <a:rPr lang="en-US" sz="2800" b="1" dirty="0">
                <a:solidFill>
                  <a:schemeClr val="bg1"/>
                </a:solidFill>
                <a:latin typeface="Century Gothic" panose="020B0502020202020204" pitchFamily="34" charset="0"/>
              </a:rPr>
              <a:t>What is Sales Closing?</a:t>
            </a:r>
            <a:endParaRPr lang="en-GB" sz="3400" b="1" dirty="0">
              <a:solidFill>
                <a:schemeClr val="bg1"/>
              </a:solidFill>
              <a:latin typeface="Century Gothic" panose="020B0502020202020204" pitchFamily="34" charset="0"/>
            </a:endParaRPr>
          </a:p>
        </p:txBody>
      </p:sp>
      <p:pic>
        <p:nvPicPr>
          <p:cNvPr id="5" name="Picture 4">
            <a:extLst>
              <a:ext uri="{FF2B5EF4-FFF2-40B4-BE49-F238E27FC236}">
                <a16:creationId xmlns:a16="http://schemas.microsoft.com/office/drawing/2014/main" id="{A6167094-6C4A-22B9-5632-C2DF0C8E0F13}"/>
              </a:ext>
            </a:extLst>
          </p:cNvPr>
          <p:cNvPicPr>
            <a:picLocks noChangeAspect="1"/>
          </p:cNvPicPr>
          <p:nvPr/>
        </p:nvPicPr>
        <p:blipFill>
          <a:blip r:embed="rId6"/>
          <a:stretch>
            <a:fillRect/>
          </a:stretch>
        </p:blipFill>
        <p:spPr>
          <a:xfrm>
            <a:off x="2510821" y="748480"/>
            <a:ext cx="7049729" cy="5361039"/>
          </a:xfrm>
          <a:prstGeom prst="rect">
            <a:avLst/>
          </a:prstGeom>
        </p:spPr>
      </p:pic>
    </p:spTree>
    <p:extLst>
      <p:ext uri="{BB962C8B-B14F-4D97-AF65-F5344CB8AC3E}">
        <p14:creationId xmlns:p14="http://schemas.microsoft.com/office/powerpoint/2010/main" val="1775763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B3F63-1B55-30F1-856F-DE6FD8B36A58}"/>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9024568C-F6B2-6C23-1870-04F6B0D78A4F}"/>
              </a:ext>
            </a:extLst>
          </p:cNvPr>
          <p:cNvGrpSpPr/>
          <p:nvPr/>
        </p:nvGrpSpPr>
        <p:grpSpPr>
          <a:xfrm>
            <a:off x="-1" y="0"/>
            <a:ext cx="12192001" cy="6858000"/>
            <a:chOff x="-1" y="0"/>
            <a:chExt cx="12192001" cy="6858000"/>
          </a:xfrm>
          <a:solidFill>
            <a:srgbClr val="A6A6A6">
              <a:alpha val="12000"/>
            </a:srgbClr>
          </a:solidFill>
        </p:grpSpPr>
        <p:pic>
          <p:nvPicPr>
            <p:cNvPr id="4" name="Graphic 3">
              <a:extLst>
                <a:ext uri="{FF2B5EF4-FFF2-40B4-BE49-F238E27FC236}">
                  <a16:creationId xmlns:a16="http://schemas.microsoft.com/office/drawing/2014/main" id="{036BBF2D-C5A5-FA7F-536A-D80C4273EDE8}"/>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5462" r="1971"/>
            <a:stretch/>
          </p:blipFill>
          <p:spPr>
            <a:xfrm>
              <a:off x="5773299" y="0"/>
              <a:ext cx="6418701" cy="5275385"/>
            </a:xfrm>
            <a:prstGeom prst="rect">
              <a:avLst/>
            </a:prstGeom>
          </p:spPr>
        </p:pic>
        <p:pic>
          <p:nvPicPr>
            <p:cNvPr id="6" name="Graphic 5">
              <a:extLst>
                <a:ext uri="{FF2B5EF4-FFF2-40B4-BE49-F238E27FC236}">
                  <a16:creationId xmlns:a16="http://schemas.microsoft.com/office/drawing/2014/main" id="{AD1C72A1-5A3E-B0F8-763D-19A32383AD0F}"/>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5180"/>
            <a:stretch/>
          </p:blipFill>
          <p:spPr>
            <a:xfrm>
              <a:off x="-1" y="0"/>
              <a:ext cx="8074227" cy="6858000"/>
            </a:xfrm>
            <a:prstGeom prst="rect">
              <a:avLst/>
            </a:prstGeom>
          </p:spPr>
        </p:pic>
      </p:grpSp>
      <p:sp>
        <p:nvSpPr>
          <p:cNvPr id="2" name="TextBox 1">
            <a:extLst>
              <a:ext uri="{FF2B5EF4-FFF2-40B4-BE49-F238E27FC236}">
                <a16:creationId xmlns:a16="http://schemas.microsoft.com/office/drawing/2014/main" id="{2DC1784F-36C0-F6ED-8337-31ABFA9BDDDD}"/>
              </a:ext>
            </a:extLst>
          </p:cNvPr>
          <p:cNvSpPr txBox="1"/>
          <p:nvPr/>
        </p:nvSpPr>
        <p:spPr>
          <a:xfrm>
            <a:off x="2083323" y="775669"/>
            <a:ext cx="7557643" cy="523220"/>
          </a:xfrm>
          <a:prstGeom prst="rect">
            <a:avLst/>
          </a:prstGeom>
          <a:noFill/>
        </p:spPr>
        <p:txBody>
          <a:bodyPr wrap="square">
            <a:spAutoFit/>
          </a:bodyPr>
          <a:lstStyle/>
          <a:p>
            <a:r>
              <a:rPr lang="en-US" sz="2800" b="1" dirty="0">
                <a:solidFill>
                  <a:schemeClr val="bg1"/>
                </a:solidFill>
                <a:latin typeface="Century Gothic" panose="020B0502020202020204" pitchFamily="34" charset="0"/>
              </a:rPr>
              <a:t>Most common sales closing techniques</a:t>
            </a:r>
            <a:endParaRPr lang="en-GB" sz="3400" b="1" dirty="0">
              <a:solidFill>
                <a:schemeClr val="bg1"/>
              </a:solidFill>
              <a:latin typeface="Century Gothic" panose="020B0502020202020204" pitchFamily="34" charset="0"/>
            </a:endParaRPr>
          </a:p>
        </p:txBody>
      </p:sp>
      <p:pic>
        <p:nvPicPr>
          <p:cNvPr id="5" name="Picture 4">
            <a:extLst>
              <a:ext uri="{FF2B5EF4-FFF2-40B4-BE49-F238E27FC236}">
                <a16:creationId xmlns:a16="http://schemas.microsoft.com/office/drawing/2014/main" id="{DC396421-D829-2C15-BD5D-3A8234D95E21}"/>
              </a:ext>
            </a:extLst>
          </p:cNvPr>
          <p:cNvPicPr>
            <a:picLocks noChangeAspect="1"/>
          </p:cNvPicPr>
          <p:nvPr/>
        </p:nvPicPr>
        <p:blipFill>
          <a:blip r:embed="rId7"/>
          <a:stretch>
            <a:fillRect/>
          </a:stretch>
        </p:blipFill>
        <p:spPr>
          <a:xfrm>
            <a:off x="2715467" y="1298889"/>
            <a:ext cx="6615345" cy="4158014"/>
          </a:xfrm>
          <a:prstGeom prst="rect">
            <a:avLst/>
          </a:prstGeom>
        </p:spPr>
      </p:pic>
    </p:spTree>
    <p:extLst>
      <p:ext uri="{BB962C8B-B14F-4D97-AF65-F5344CB8AC3E}">
        <p14:creationId xmlns:p14="http://schemas.microsoft.com/office/powerpoint/2010/main" val="3188202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3C542-B5FF-B6D8-444B-5CA99D446B93}"/>
            </a:ext>
          </a:extLst>
        </p:cNvPr>
        <p:cNvGrpSpPr/>
        <p:nvPr/>
      </p:nvGrpSpPr>
      <p:grpSpPr>
        <a:xfrm>
          <a:off x="0" y="0"/>
          <a:ext cx="0" cy="0"/>
          <a:chOff x="0" y="0"/>
          <a:chExt cx="0" cy="0"/>
        </a:xfrm>
      </p:grpSpPr>
      <p:pic>
        <p:nvPicPr>
          <p:cNvPr id="22" name="Graphic 21">
            <a:extLst>
              <a:ext uri="{FF2B5EF4-FFF2-40B4-BE49-F238E27FC236}">
                <a16:creationId xmlns:a16="http://schemas.microsoft.com/office/drawing/2014/main" id="{14402B16-662E-50AC-050E-94783862D64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1382" y="281649"/>
            <a:ext cx="9556954" cy="1633805"/>
          </a:xfrm>
          <a:prstGeom prst="rect">
            <a:avLst/>
          </a:prstGeom>
        </p:spPr>
      </p:pic>
      <p:grpSp>
        <p:nvGrpSpPr>
          <p:cNvPr id="3" name="Group 2">
            <a:extLst>
              <a:ext uri="{FF2B5EF4-FFF2-40B4-BE49-F238E27FC236}">
                <a16:creationId xmlns:a16="http://schemas.microsoft.com/office/drawing/2014/main" id="{559F1BA6-9368-2A02-1676-CD885DA74DC6}"/>
              </a:ext>
            </a:extLst>
          </p:cNvPr>
          <p:cNvGrpSpPr/>
          <p:nvPr/>
        </p:nvGrpSpPr>
        <p:grpSpPr>
          <a:xfrm>
            <a:off x="-1" y="0"/>
            <a:ext cx="12192001" cy="6858000"/>
            <a:chOff x="-1" y="0"/>
            <a:chExt cx="12192001" cy="6858000"/>
          </a:xfrm>
          <a:solidFill>
            <a:srgbClr val="A6A6A6">
              <a:alpha val="12000"/>
            </a:srgbClr>
          </a:solidFill>
        </p:grpSpPr>
        <p:pic>
          <p:nvPicPr>
            <p:cNvPr id="4" name="Graphic 3">
              <a:extLst>
                <a:ext uri="{FF2B5EF4-FFF2-40B4-BE49-F238E27FC236}">
                  <a16:creationId xmlns:a16="http://schemas.microsoft.com/office/drawing/2014/main" id="{828A4114-0F3F-66E9-2020-4AB4D3A7B123}"/>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5462" r="1971"/>
            <a:stretch/>
          </p:blipFill>
          <p:spPr>
            <a:xfrm>
              <a:off x="5773299" y="0"/>
              <a:ext cx="6418701" cy="5275385"/>
            </a:xfrm>
            <a:prstGeom prst="rect">
              <a:avLst/>
            </a:prstGeom>
          </p:spPr>
        </p:pic>
        <p:pic>
          <p:nvPicPr>
            <p:cNvPr id="6" name="Graphic 5">
              <a:extLst>
                <a:ext uri="{FF2B5EF4-FFF2-40B4-BE49-F238E27FC236}">
                  <a16:creationId xmlns:a16="http://schemas.microsoft.com/office/drawing/2014/main" id="{E45E0B8A-DD3C-D0D1-9E7E-E30DA7651E33}"/>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5180"/>
            <a:stretch/>
          </p:blipFill>
          <p:spPr>
            <a:xfrm>
              <a:off x="-1" y="0"/>
              <a:ext cx="8074227" cy="6858000"/>
            </a:xfrm>
            <a:prstGeom prst="rect">
              <a:avLst/>
            </a:prstGeom>
          </p:spPr>
        </p:pic>
      </p:grpSp>
      <p:sp>
        <p:nvSpPr>
          <p:cNvPr id="7" name="TextBox 6">
            <a:extLst>
              <a:ext uri="{FF2B5EF4-FFF2-40B4-BE49-F238E27FC236}">
                <a16:creationId xmlns:a16="http://schemas.microsoft.com/office/drawing/2014/main" id="{041BA92D-5C2A-B414-4CFD-8893E9CB330E}"/>
              </a:ext>
            </a:extLst>
          </p:cNvPr>
          <p:cNvSpPr txBox="1"/>
          <p:nvPr/>
        </p:nvSpPr>
        <p:spPr>
          <a:xfrm>
            <a:off x="1435510" y="1792907"/>
            <a:ext cx="9399637" cy="4429995"/>
          </a:xfrm>
          <a:prstGeom prst="rect">
            <a:avLst/>
          </a:prstGeom>
          <a:noFill/>
        </p:spPr>
        <p:txBody>
          <a:bodyPr wrap="square" rtlCol="0">
            <a:spAutoFit/>
          </a:bodyPr>
          <a:lstStyle/>
          <a:p>
            <a:pPr>
              <a:lnSpc>
                <a:spcPct val="150000"/>
              </a:lnSpc>
            </a:pPr>
            <a:r>
              <a:rPr lang="en-US" sz="2400" b="0" i="0" dirty="0">
                <a:solidFill>
                  <a:srgbClr val="4D4D4D"/>
                </a:solidFill>
                <a:effectLst/>
                <a:latin typeface="PT Sans" panose="020B0503020203020204" pitchFamily="34" charset="0"/>
              </a:rPr>
              <a:t>✅</a:t>
            </a:r>
            <a:r>
              <a:rPr lang="en-US" b="0" i="0" dirty="0">
                <a:solidFill>
                  <a:srgbClr val="4D4D4D"/>
                </a:solidFill>
                <a:effectLst/>
                <a:latin typeface="PT Sans" panose="020B0503020203020204" pitchFamily="34" charset="0"/>
              </a:rPr>
              <a:t> </a:t>
            </a:r>
            <a:r>
              <a:rPr lang="en-US" sz="2400" b="1" i="0" dirty="0">
                <a:solidFill>
                  <a:srgbClr val="4D4D4D"/>
                </a:solidFill>
                <a:effectLst/>
                <a:latin typeface="PT Sans" panose="020B0503020203020204" pitchFamily="34" charset="0"/>
              </a:rPr>
              <a:t>Be clear and concise</a:t>
            </a:r>
            <a:endParaRPr lang="en-US" sz="3200" b="1" i="0" dirty="0">
              <a:solidFill>
                <a:srgbClr val="4D4D4D"/>
              </a:solidFill>
              <a:effectLst/>
              <a:latin typeface="PT Sans" panose="020B0503020203020204" pitchFamily="34" charset="0"/>
            </a:endParaRPr>
          </a:p>
          <a:p>
            <a:pPr>
              <a:lnSpc>
                <a:spcPct val="150000"/>
              </a:lnSpc>
            </a:pPr>
            <a:r>
              <a:rPr lang="en-US" b="0" i="0" dirty="0">
                <a:solidFill>
                  <a:srgbClr val="2D2D2D"/>
                </a:solidFill>
                <a:effectLst/>
                <a:latin typeface="Indeed Sans"/>
              </a:rPr>
              <a:t>Making your message as easy to consume as possible reduces the chance of misunderstandings, speeds up projects and helps others quickly understand your goals. Instead of speaking in long, detailed sentences, practice reducing your message down to its core meaning. </a:t>
            </a:r>
            <a:endParaRPr lang="en-US" b="1" i="0" dirty="0">
              <a:solidFill>
                <a:srgbClr val="4D4D4D"/>
              </a:solidFill>
              <a:effectLst/>
              <a:latin typeface="PT Sans" panose="020B0503020203020204" pitchFamily="34" charset="0"/>
            </a:endParaRPr>
          </a:p>
          <a:p>
            <a:pPr>
              <a:lnSpc>
                <a:spcPct val="150000"/>
              </a:lnSpc>
            </a:pPr>
            <a:r>
              <a:rPr lang="en-US" sz="2400" b="1" i="0" dirty="0">
                <a:solidFill>
                  <a:srgbClr val="4D4D4D"/>
                </a:solidFill>
                <a:effectLst/>
                <a:latin typeface="PT Sans" panose="020B0503020203020204" pitchFamily="34" charset="0"/>
              </a:rPr>
              <a:t>✅</a:t>
            </a:r>
            <a:r>
              <a:rPr lang="en-US" sz="3200" b="1" i="0" dirty="0">
                <a:solidFill>
                  <a:srgbClr val="4D4D4D"/>
                </a:solidFill>
                <a:effectLst/>
                <a:latin typeface="PT Sans" panose="020B0503020203020204" pitchFamily="34" charset="0"/>
              </a:rPr>
              <a:t> </a:t>
            </a:r>
            <a:r>
              <a:rPr lang="en-US" sz="2400" b="1" i="0" dirty="0">
                <a:solidFill>
                  <a:srgbClr val="4D4D4D"/>
                </a:solidFill>
                <a:effectLst/>
                <a:latin typeface="PT Sans" panose="020B0503020203020204" pitchFamily="34" charset="0"/>
              </a:rPr>
              <a:t>Practice empathy</a:t>
            </a:r>
            <a:endParaRPr lang="en-US" sz="3200" b="1" i="0" dirty="0">
              <a:solidFill>
                <a:srgbClr val="4D4D4D"/>
              </a:solidFill>
              <a:effectLst/>
              <a:latin typeface="PT Sans" panose="020B0503020203020204" pitchFamily="34" charset="0"/>
            </a:endParaRPr>
          </a:p>
          <a:p>
            <a:pPr>
              <a:lnSpc>
                <a:spcPct val="150000"/>
              </a:lnSpc>
            </a:pPr>
            <a:r>
              <a:rPr lang="en-US" sz="2000" b="0" i="0" dirty="0">
                <a:solidFill>
                  <a:srgbClr val="2D2D2D"/>
                </a:solidFill>
                <a:effectLst/>
                <a:latin typeface="Indeed Sans"/>
              </a:rPr>
              <a:t>Understanding your colleague's feelings, ideas and goals can help you when communicating with them. For example, you might need help from other departments to get a project started. If they're not willing to help or have concerns, practicing empathy can help you position your message in a way that addresses their apprehension.</a:t>
            </a:r>
            <a:endParaRPr lang="en-US" sz="3200" b="1" i="0" dirty="0">
              <a:solidFill>
                <a:srgbClr val="4D4D4D"/>
              </a:solidFill>
              <a:effectLst/>
              <a:latin typeface="PT Sans" panose="020B0503020203020204" pitchFamily="34" charset="0"/>
            </a:endParaRPr>
          </a:p>
        </p:txBody>
      </p:sp>
      <p:sp>
        <p:nvSpPr>
          <p:cNvPr id="2" name="TextBox 1">
            <a:extLst>
              <a:ext uri="{FF2B5EF4-FFF2-40B4-BE49-F238E27FC236}">
                <a16:creationId xmlns:a16="http://schemas.microsoft.com/office/drawing/2014/main" id="{417AACB9-8E62-7EDD-46F4-0F1F46067990}"/>
              </a:ext>
            </a:extLst>
          </p:cNvPr>
          <p:cNvSpPr txBox="1"/>
          <p:nvPr/>
        </p:nvSpPr>
        <p:spPr>
          <a:xfrm>
            <a:off x="1297858" y="775668"/>
            <a:ext cx="10196051" cy="523220"/>
          </a:xfrm>
          <a:prstGeom prst="rect">
            <a:avLst/>
          </a:prstGeom>
          <a:noFill/>
        </p:spPr>
        <p:txBody>
          <a:bodyPr wrap="square">
            <a:spAutoFit/>
          </a:bodyPr>
          <a:lstStyle/>
          <a:p>
            <a:r>
              <a:rPr lang="en-US" sz="2800" b="1" dirty="0">
                <a:solidFill>
                  <a:schemeClr val="bg1"/>
                </a:solidFill>
                <a:latin typeface="Century Gothic" panose="020B0502020202020204" pitchFamily="34" charset="0"/>
              </a:rPr>
              <a:t>How to Communicate effectively in your workplace</a:t>
            </a:r>
            <a:endParaRPr lang="en-GB" sz="3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096926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7EB3C-AA5B-A119-69D9-274433081768}"/>
            </a:ext>
          </a:extLst>
        </p:cNvPr>
        <p:cNvGrpSpPr/>
        <p:nvPr/>
      </p:nvGrpSpPr>
      <p:grpSpPr>
        <a:xfrm>
          <a:off x="0" y="0"/>
          <a:ext cx="0" cy="0"/>
          <a:chOff x="0" y="0"/>
          <a:chExt cx="0" cy="0"/>
        </a:xfrm>
      </p:grpSpPr>
      <p:pic>
        <p:nvPicPr>
          <p:cNvPr id="22" name="Graphic 21">
            <a:extLst>
              <a:ext uri="{FF2B5EF4-FFF2-40B4-BE49-F238E27FC236}">
                <a16:creationId xmlns:a16="http://schemas.microsoft.com/office/drawing/2014/main" id="{25BCC56F-62BC-D246-57A0-C4FA8061A25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1382" y="281649"/>
            <a:ext cx="9556954" cy="1633805"/>
          </a:xfrm>
          <a:prstGeom prst="rect">
            <a:avLst/>
          </a:prstGeom>
        </p:spPr>
      </p:pic>
      <p:grpSp>
        <p:nvGrpSpPr>
          <p:cNvPr id="3" name="Group 2">
            <a:extLst>
              <a:ext uri="{FF2B5EF4-FFF2-40B4-BE49-F238E27FC236}">
                <a16:creationId xmlns:a16="http://schemas.microsoft.com/office/drawing/2014/main" id="{40F0D6BD-7ED8-9816-F324-2A877471F45A}"/>
              </a:ext>
            </a:extLst>
          </p:cNvPr>
          <p:cNvGrpSpPr/>
          <p:nvPr/>
        </p:nvGrpSpPr>
        <p:grpSpPr>
          <a:xfrm>
            <a:off x="-1" y="0"/>
            <a:ext cx="12192001" cy="6858000"/>
            <a:chOff x="-1" y="0"/>
            <a:chExt cx="12192001" cy="6858000"/>
          </a:xfrm>
          <a:solidFill>
            <a:srgbClr val="A6A6A6">
              <a:alpha val="12000"/>
            </a:srgbClr>
          </a:solidFill>
        </p:grpSpPr>
        <p:pic>
          <p:nvPicPr>
            <p:cNvPr id="4" name="Graphic 3">
              <a:extLst>
                <a:ext uri="{FF2B5EF4-FFF2-40B4-BE49-F238E27FC236}">
                  <a16:creationId xmlns:a16="http://schemas.microsoft.com/office/drawing/2014/main" id="{4F00C8A0-67DB-CE35-5C79-59F8FBD0AD0F}"/>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5462" r="1971"/>
            <a:stretch/>
          </p:blipFill>
          <p:spPr>
            <a:xfrm>
              <a:off x="5773299" y="0"/>
              <a:ext cx="6418701" cy="5275385"/>
            </a:xfrm>
            <a:prstGeom prst="rect">
              <a:avLst/>
            </a:prstGeom>
          </p:spPr>
        </p:pic>
        <p:pic>
          <p:nvPicPr>
            <p:cNvPr id="6" name="Graphic 5">
              <a:extLst>
                <a:ext uri="{FF2B5EF4-FFF2-40B4-BE49-F238E27FC236}">
                  <a16:creationId xmlns:a16="http://schemas.microsoft.com/office/drawing/2014/main" id="{2AE904E0-2F88-BEC4-59C8-FE08F211C937}"/>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5180"/>
            <a:stretch/>
          </p:blipFill>
          <p:spPr>
            <a:xfrm>
              <a:off x="-1" y="0"/>
              <a:ext cx="8074227" cy="6858000"/>
            </a:xfrm>
            <a:prstGeom prst="rect">
              <a:avLst/>
            </a:prstGeom>
          </p:spPr>
        </p:pic>
      </p:grpSp>
      <p:sp>
        <p:nvSpPr>
          <p:cNvPr id="7" name="TextBox 6">
            <a:extLst>
              <a:ext uri="{FF2B5EF4-FFF2-40B4-BE49-F238E27FC236}">
                <a16:creationId xmlns:a16="http://schemas.microsoft.com/office/drawing/2014/main" id="{09DBF0E3-2368-780B-1661-2C714160E683}"/>
              </a:ext>
            </a:extLst>
          </p:cNvPr>
          <p:cNvSpPr txBox="1"/>
          <p:nvPr/>
        </p:nvSpPr>
        <p:spPr>
          <a:xfrm>
            <a:off x="1278194" y="1792907"/>
            <a:ext cx="9969909" cy="3922164"/>
          </a:xfrm>
          <a:prstGeom prst="rect">
            <a:avLst/>
          </a:prstGeom>
          <a:noFill/>
        </p:spPr>
        <p:txBody>
          <a:bodyPr wrap="square" rtlCol="0">
            <a:spAutoFit/>
          </a:bodyPr>
          <a:lstStyle/>
          <a:p>
            <a:pPr>
              <a:lnSpc>
                <a:spcPct val="150000"/>
              </a:lnSpc>
            </a:pPr>
            <a:r>
              <a:rPr lang="en-US" sz="2400" b="0" i="0" dirty="0">
                <a:solidFill>
                  <a:srgbClr val="4D4D4D"/>
                </a:solidFill>
                <a:effectLst/>
                <a:latin typeface="PT Sans" panose="020B0503020203020204" pitchFamily="34" charset="0"/>
              </a:rPr>
              <a:t>✅</a:t>
            </a:r>
            <a:r>
              <a:rPr lang="en-US" b="0" i="0" dirty="0">
                <a:solidFill>
                  <a:srgbClr val="4D4D4D"/>
                </a:solidFill>
                <a:effectLst/>
                <a:latin typeface="PT Sans" panose="020B0503020203020204" pitchFamily="34" charset="0"/>
              </a:rPr>
              <a:t> </a:t>
            </a:r>
            <a:r>
              <a:rPr lang="en-US" sz="2400" b="1" i="0" dirty="0">
                <a:solidFill>
                  <a:srgbClr val="4D4D4D"/>
                </a:solidFill>
                <a:effectLst/>
                <a:latin typeface="PT Sans" panose="020B0503020203020204" pitchFamily="34" charset="0"/>
              </a:rPr>
              <a:t>Assert yourself</a:t>
            </a:r>
            <a:endParaRPr lang="en-US" sz="3200" b="1" i="0" dirty="0">
              <a:solidFill>
                <a:srgbClr val="4D4D4D"/>
              </a:solidFill>
              <a:effectLst/>
              <a:latin typeface="PT Sans" panose="020B0503020203020204" pitchFamily="34" charset="0"/>
            </a:endParaRPr>
          </a:p>
          <a:p>
            <a:pPr>
              <a:lnSpc>
                <a:spcPct val="150000"/>
              </a:lnSpc>
            </a:pPr>
            <a:r>
              <a:rPr lang="en-US" b="0" i="0" dirty="0">
                <a:solidFill>
                  <a:srgbClr val="2D2D2D"/>
                </a:solidFill>
                <a:effectLst/>
                <a:latin typeface="Indeed Sans"/>
              </a:rPr>
              <a:t>At times, it's necessary to be assertive to reach your goals whether you're seeking project opportunities or resisting an idea you don't think is going to be beneficial. While presenting with confidence is an important part of the workplace, always be respectful in conversation. Keeping an even tone and providing sound reasons for your assertions may help others be receptive to your thoughts.</a:t>
            </a:r>
          </a:p>
          <a:p>
            <a:pPr>
              <a:lnSpc>
                <a:spcPct val="150000"/>
              </a:lnSpc>
            </a:pPr>
            <a:r>
              <a:rPr lang="en-US" sz="2400" b="1" i="0" dirty="0">
                <a:solidFill>
                  <a:srgbClr val="4D4D4D"/>
                </a:solidFill>
                <a:effectLst/>
                <a:latin typeface="PT Sans" panose="020B0503020203020204" pitchFamily="34" charset="0"/>
              </a:rPr>
              <a:t>✅</a:t>
            </a:r>
            <a:r>
              <a:rPr lang="en-US" sz="3200" b="1" i="0" dirty="0">
                <a:solidFill>
                  <a:srgbClr val="4D4D4D"/>
                </a:solidFill>
                <a:effectLst/>
                <a:latin typeface="PT Sans" panose="020B0503020203020204" pitchFamily="34" charset="0"/>
              </a:rPr>
              <a:t> </a:t>
            </a:r>
            <a:r>
              <a:rPr lang="en-US" sz="2400" b="1" i="0" dirty="0">
                <a:solidFill>
                  <a:srgbClr val="4D4D4D"/>
                </a:solidFill>
                <a:effectLst/>
                <a:latin typeface="PT Sans" panose="020B0503020203020204" pitchFamily="34" charset="0"/>
              </a:rPr>
              <a:t>Be calm and consistent</a:t>
            </a:r>
            <a:endParaRPr lang="en-US" sz="3200" b="1" i="0" dirty="0">
              <a:solidFill>
                <a:srgbClr val="4D4D4D"/>
              </a:solidFill>
              <a:effectLst/>
              <a:latin typeface="PT Sans" panose="020B0503020203020204" pitchFamily="34" charset="0"/>
            </a:endParaRPr>
          </a:p>
          <a:p>
            <a:pPr>
              <a:lnSpc>
                <a:spcPct val="150000"/>
              </a:lnSpc>
            </a:pPr>
            <a:r>
              <a:rPr lang="en-US" sz="2000" b="0" i="0" dirty="0">
                <a:solidFill>
                  <a:srgbClr val="2D2D2D"/>
                </a:solidFill>
                <a:effectLst/>
                <a:latin typeface="Indeed Sans"/>
              </a:rPr>
              <a:t>When there's a disagreement or conflict, Maintain a calm attitude and keep an even tone of voice so you can reach a conclusion peacefully and productively.</a:t>
            </a:r>
            <a:endParaRPr lang="en-US" sz="3200" b="1" i="0" dirty="0">
              <a:solidFill>
                <a:srgbClr val="4D4D4D"/>
              </a:solidFill>
              <a:effectLst/>
              <a:latin typeface="PT Sans" panose="020B0503020203020204" pitchFamily="34" charset="0"/>
            </a:endParaRPr>
          </a:p>
        </p:txBody>
      </p:sp>
      <p:sp>
        <p:nvSpPr>
          <p:cNvPr id="2" name="TextBox 1">
            <a:extLst>
              <a:ext uri="{FF2B5EF4-FFF2-40B4-BE49-F238E27FC236}">
                <a16:creationId xmlns:a16="http://schemas.microsoft.com/office/drawing/2014/main" id="{BC2254AF-5012-8AAB-F412-7D937CF78033}"/>
              </a:ext>
            </a:extLst>
          </p:cNvPr>
          <p:cNvSpPr txBox="1"/>
          <p:nvPr/>
        </p:nvSpPr>
        <p:spPr>
          <a:xfrm>
            <a:off x="1297858" y="775668"/>
            <a:ext cx="10196051" cy="461665"/>
          </a:xfrm>
          <a:prstGeom prst="rect">
            <a:avLst/>
          </a:prstGeom>
          <a:noFill/>
        </p:spPr>
        <p:txBody>
          <a:bodyPr wrap="square">
            <a:spAutoFit/>
          </a:bodyPr>
          <a:lstStyle/>
          <a:p>
            <a:r>
              <a:rPr lang="en-US" sz="2400" b="1" dirty="0">
                <a:solidFill>
                  <a:schemeClr val="bg1"/>
                </a:solidFill>
                <a:latin typeface="Century Gothic" panose="020B0502020202020204" pitchFamily="34" charset="0"/>
              </a:rPr>
              <a:t>How to Communicate effectively in your workplace</a:t>
            </a:r>
            <a:endParaRPr lang="en-GB" sz="3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809128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52CD2-F297-DC24-AE59-F61F39A5E077}"/>
            </a:ext>
          </a:extLst>
        </p:cNvPr>
        <p:cNvGrpSpPr/>
        <p:nvPr/>
      </p:nvGrpSpPr>
      <p:grpSpPr>
        <a:xfrm>
          <a:off x="0" y="0"/>
          <a:ext cx="0" cy="0"/>
          <a:chOff x="0" y="0"/>
          <a:chExt cx="0" cy="0"/>
        </a:xfrm>
      </p:grpSpPr>
      <p:pic>
        <p:nvPicPr>
          <p:cNvPr id="22" name="Graphic 21">
            <a:extLst>
              <a:ext uri="{FF2B5EF4-FFF2-40B4-BE49-F238E27FC236}">
                <a16:creationId xmlns:a16="http://schemas.microsoft.com/office/drawing/2014/main" id="{3523763C-E288-97F8-C3D3-D62A81FC249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23448" y="281650"/>
            <a:ext cx="8210746" cy="1633805"/>
          </a:xfrm>
          <a:prstGeom prst="rect">
            <a:avLst/>
          </a:prstGeom>
        </p:spPr>
      </p:pic>
      <p:grpSp>
        <p:nvGrpSpPr>
          <p:cNvPr id="3" name="Group 2">
            <a:extLst>
              <a:ext uri="{FF2B5EF4-FFF2-40B4-BE49-F238E27FC236}">
                <a16:creationId xmlns:a16="http://schemas.microsoft.com/office/drawing/2014/main" id="{9A5C1726-4DEB-671F-9A75-F3BD7018DF7A}"/>
              </a:ext>
            </a:extLst>
          </p:cNvPr>
          <p:cNvGrpSpPr/>
          <p:nvPr/>
        </p:nvGrpSpPr>
        <p:grpSpPr>
          <a:xfrm>
            <a:off x="-1" y="0"/>
            <a:ext cx="12192001" cy="6858000"/>
            <a:chOff x="-1" y="0"/>
            <a:chExt cx="12192001" cy="6858000"/>
          </a:xfrm>
          <a:solidFill>
            <a:srgbClr val="A6A6A6">
              <a:alpha val="12000"/>
            </a:srgbClr>
          </a:solidFill>
        </p:grpSpPr>
        <p:pic>
          <p:nvPicPr>
            <p:cNvPr id="4" name="Graphic 3">
              <a:extLst>
                <a:ext uri="{FF2B5EF4-FFF2-40B4-BE49-F238E27FC236}">
                  <a16:creationId xmlns:a16="http://schemas.microsoft.com/office/drawing/2014/main" id="{38D6A57A-0593-74F4-9122-E270716603F8}"/>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5462" r="1971"/>
            <a:stretch/>
          </p:blipFill>
          <p:spPr>
            <a:xfrm>
              <a:off x="5773299" y="0"/>
              <a:ext cx="6418701" cy="5275385"/>
            </a:xfrm>
            <a:prstGeom prst="rect">
              <a:avLst/>
            </a:prstGeom>
          </p:spPr>
        </p:pic>
        <p:pic>
          <p:nvPicPr>
            <p:cNvPr id="6" name="Graphic 5">
              <a:extLst>
                <a:ext uri="{FF2B5EF4-FFF2-40B4-BE49-F238E27FC236}">
                  <a16:creationId xmlns:a16="http://schemas.microsoft.com/office/drawing/2014/main" id="{299C43E5-2B29-C355-391F-7EE2F0966E0B}"/>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5180"/>
            <a:stretch/>
          </p:blipFill>
          <p:spPr>
            <a:xfrm>
              <a:off x="-1" y="0"/>
              <a:ext cx="8074227" cy="6858000"/>
            </a:xfrm>
            <a:prstGeom prst="rect">
              <a:avLst/>
            </a:prstGeom>
          </p:spPr>
        </p:pic>
      </p:grpSp>
      <p:sp>
        <p:nvSpPr>
          <p:cNvPr id="7" name="TextBox 6">
            <a:extLst>
              <a:ext uri="{FF2B5EF4-FFF2-40B4-BE49-F238E27FC236}">
                <a16:creationId xmlns:a16="http://schemas.microsoft.com/office/drawing/2014/main" id="{A1CA1106-8A78-82AB-8BEE-4C5E19CA0F70}"/>
              </a:ext>
            </a:extLst>
          </p:cNvPr>
          <p:cNvSpPr txBox="1"/>
          <p:nvPr/>
        </p:nvSpPr>
        <p:spPr>
          <a:xfrm>
            <a:off x="412956" y="1804255"/>
            <a:ext cx="11582398" cy="4895058"/>
          </a:xfrm>
          <a:prstGeom prst="rect">
            <a:avLst/>
          </a:prstGeom>
          <a:noFill/>
        </p:spPr>
        <p:txBody>
          <a:bodyPr wrap="square" rtlCol="0">
            <a:spAutoFit/>
          </a:bodyPr>
          <a:lstStyle/>
          <a:p>
            <a:pPr algn="ctr">
              <a:lnSpc>
                <a:spcPct val="150000"/>
              </a:lnSpc>
            </a:pPr>
            <a:r>
              <a:rPr lang="en-US" sz="1600" b="1" i="1" dirty="0">
                <a:solidFill>
                  <a:srgbClr val="FF0000"/>
                </a:solidFill>
                <a:latin typeface="PT Sans" panose="020B0503020203020204" pitchFamily="34" charset="0"/>
              </a:rPr>
              <a:t>Practice ….. Start by identifying your weaknesses and then practice and develop those areas.</a:t>
            </a:r>
          </a:p>
          <a:p>
            <a:pPr indent="-285750">
              <a:lnSpc>
                <a:spcPct val="150000"/>
              </a:lnSpc>
              <a:buFont typeface="Wingdings" panose="05000000000000000000" pitchFamily="2" charset="2"/>
              <a:buChar char="§"/>
            </a:pPr>
            <a:r>
              <a:rPr lang="en-US" sz="1600" b="1" dirty="0">
                <a:solidFill>
                  <a:srgbClr val="4D4D4D"/>
                </a:solidFill>
                <a:latin typeface="PT Sans" panose="020B0503020203020204" pitchFamily="34" charset="0"/>
              </a:rPr>
              <a:t>Observe good communicators around you: </a:t>
            </a:r>
            <a:r>
              <a:rPr lang="en-US" sz="1600" dirty="0">
                <a:solidFill>
                  <a:srgbClr val="4D4D4D"/>
                </a:solidFill>
                <a:latin typeface="PT Sans" panose="020B0503020203020204" pitchFamily="34" charset="0"/>
              </a:rPr>
              <a:t>Identify individuals, family and friends who consistently communicate ideas and information clearly with respect, empathy and confidence. Observe and take notes on the specific ways they communicate with others.</a:t>
            </a:r>
          </a:p>
          <a:p>
            <a:pPr>
              <a:lnSpc>
                <a:spcPct val="150000"/>
              </a:lnSpc>
            </a:pPr>
            <a:endParaRPr lang="en-US" sz="1600" dirty="0">
              <a:solidFill>
                <a:srgbClr val="4D4D4D"/>
              </a:solidFill>
              <a:latin typeface="PT Sans" panose="020B0503020203020204" pitchFamily="34" charset="0"/>
            </a:endParaRPr>
          </a:p>
          <a:p>
            <a:pPr indent="-285750">
              <a:lnSpc>
                <a:spcPct val="150000"/>
              </a:lnSpc>
              <a:buFont typeface="Wingdings" panose="05000000000000000000" pitchFamily="2" charset="2"/>
              <a:buChar char="§"/>
            </a:pPr>
            <a:r>
              <a:rPr lang="en-US" sz="1600" b="1" dirty="0">
                <a:solidFill>
                  <a:srgbClr val="4D4D4D"/>
                </a:solidFill>
                <a:latin typeface="PT Sans" panose="020B0503020203020204" pitchFamily="34" charset="0"/>
              </a:rPr>
              <a:t>Ask a close friend or colleague for constructive feedback</a:t>
            </a:r>
            <a:r>
              <a:rPr lang="en-US" sz="1600" dirty="0">
                <a:solidFill>
                  <a:srgbClr val="4D4D4D"/>
                </a:solidFill>
                <a:latin typeface="PT Sans" panose="020B0503020203020204" pitchFamily="34" charset="0"/>
              </a:rPr>
              <a:t>: Understanding your areas of improvement for communication can help you identify what to focus on.</a:t>
            </a:r>
          </a:p>
          <a:p>
            <a:pPr>
              <a:lnSpc>
                <a:spcPct val="150000"/>
              </a:lnSpc>
            </a:pPr>
            <a:endParaRPr lang="en-US" sz="1600" dirty="0">
              <a:solidFill>
                <a:srgbClr val="4D4D4D"/>
              </a:solidFill>
              <a:latin typeface="PT Sans" panose="020B0503020203020204" pitchFamily="34" charset="0"/>
            </a:endParaRPr>
          </a:p>
          <a:p>
            <a:pPr indent="-285750">
              <a:lnSpc>
                <a:spcPct val="150000"/>
              </a:lnSpc>
              <a:buFont typeface="Wingdings" panose="05000000000000000000" pitchFamily="2" charset="2"/>
              <a:buChar char="§"/>
            </a:pPr>
            <a:r>
              <a:rPr lang="en-US" sz="1600" b="1" dirty="0">
                <a:solidFill>
                  <a:srgbClr val="4D4D4D"/>
                </a:solidFill>
                <a:latin typeface="PT Sans" panose="020B0503020203020204" pitchFamily="34" charset="0"/>
              </a:rPr>
              <a:t>Seek opportunities to communicate: </a:t>
            </a:r>
            <a:r>
              <a:rPr lang="en-US" sz="1600" dirty="0">
                <a:solidFill>
                  <a:srgbClr val="4D4D4D"/>
                </a:solidFill>
                <a:latin typeface="PT Sans" panose="020B0503020203020204" pitchFamily="34" charset="0"/>
              </a:rPr>
              <a:t>Seek out opportunities that require you to use communication skills. </a:t>
            </a:r>
          </a:p>
          <a:p>
            <a:pPr>
              <a:lnSpc>
                <a:spcPct val="150000"/>
              </a:lnSpc>
            </a:pPr>
            <a:endParaRPr lang="en-US" sz="1600" dirty="0">
              <a:solidFill>
                <a:srgbClr val="4D4D4D"/>
              </a:solidFill>
              <a:latin typeface="PT Sans" panose="020B0503020203020204" pitchFamily="34" charset="0"/>
            </a:endParaRPr>
          </a:p>
          <a:p>
            <a:pPr indent="-285750">
              <a:lnSpc>
                <a:spcPct val="150000"/>
              </a:lnSpc>
              <a:buFont typeface="Wingdings" panose="05000000000000000000" pitchFamily="2" charset="2"/>
              <a:buChar char="§"/>
            </a:pPr>
            <a:r>
              <a:rPr lang="en-US" sz="1600" b="1" dirty="0">
                <a:solidFill>
                  <a:srgbClr val="4D4D4D"/>
                </a:solidFill>
                <a:latin typeface="PT Sans" panose="020B0503020203020204" pitchFamily="34" charset="0"/>
              </a:rPr>
              <a:t>Attend communication skills workshops or classes</a:t>
            </a:r>
          </a:p>
          <a:p>
            <a:pPr>
              <a:lnSpc>
                <a:spcPct val="150000"/>
              </a:lnSpc>
            </a:pPr>
            <a:endParaRPr lang="en-US" sz="1600" dirty="0">
              <a:solidFill>
                <a:srgbClr val="4D4D4D"/>
              </a:solidFill>
              <a:latin typeface="PT Sans" panose="020B0503020203020204" pitchFamily="34" charset="0"/>
            </a:endParaRPr>
          </a:p>
          <a:p>
            <a:pPr>
              <a:lnSpc>
                <a:spcPct val="150000"/>
              </a:lnSpc>
            </a:pPr>
            <a:endParaRPr lang="en-US" b="0" i="0" dirty="0">
              <a:solidFill>
                <a:srgbClr val="4D4D4D"/>
              </a:solidFill>
              <a:effectLst/>
              <a:latin typeface="PT Sans" panose="020B0503020203020204" pitchFamily="34" charset="0"/>
            </a:endParaRPr>
          </a:p>
        </p:txBody>
      </p:sp>
      <p:sp>
        <p:nvSpPr>
          <p:cNvPr id="2" name="TextBox 1">
            <a:extLst>
              <a:ext uri="{FF2B5EF4-FFF2-40B4-BE49-F238E27FC236}">
                <a16:creationId xmlns:a16="http://schemas.microsoft.com/office/drawing/2014/main" id="{470B437D-6408-B911-CCA9-100369D7B131}"/>
              </a:ext>
            </a:extLst>
          </p:cNvPr>
          <p:cNvSpPr txBox="1"/>
          <p:nvPr/>
        </p:nvSpPr>
        <p:spPr>
          <a:xfrm>
            <a:off x="1669414" y="812120"/>
            <a:ext cx="7718813" cy="461665"/>
          </a:xfrm>
          <a:prstGeom prst="rect">
            <a:avLst/>
          </a:prstGeom>
          <a:noFill/>
        </p:spPr>
        <p:txBody>
          <a:bodyPr wrap="square">
            <a:spAutoFit/>
          </a:bodyPr>
          <a:lstStyle/>
          <a:p>
            <a:r>
              <a:rPr lang="en-US" sz="2400" b="1" dirty="0">
                <a:solidFill>
                  <a:schemeClr val="bg1"/>
                </a:solidFill>
                <a:latin typeface="Century Gothic" panose="020B0502020202020204" pitchFamily="34" charset="0"/>
              </a:rPr>
              <a:t>How to improve your communication skills</a:t>
            </a:r>
            <a:endParaRPr lang="en-GB" sz="32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102757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749A5-8A36-B4B2-C1BF-07361CB98E38}"/>
            </a:ext>
          </a:extLst>
        </p:cNvPr>
        <p:cNvGrpSpPr/>
        <p:nvPr/>
      </p:nvGrpSpPr>
      <p:grpSpPr>
        <a:xfrm>
          <a:off x="0" y="0"/>
          <a:ext cx="0" cy="0"/>
          <a:chOff x="0" y="0"/>
          <a:chExt cx="0" cy="0"/>
        </a:xfrm>
      </p:grpSpPr>
      <p:pic>
        <p:nvPicPr>
          <p:cNvPr id="22" name="Graphic 21">
            <a:extLst>
              <a:ext uri="{FF2B5EF4-FFF2-40B4-BE49-F238E27FC236}">
                <a16:creationId xmlns:a16="http://schemas.microsoft.com/office/drawing/2014/main" id="{C4A010FC-AD06-CB3C-E1E6-98EA2C0BACC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15678" y="281650"/>
            <a:ext cx="8411852" cy="1633805"/>
          </a:xfrm>
          <a:prstGeom prst="rect">
            <a:avLst/>
          </a:prstGeom>
        </p:spPr>
      </p:pic>
      <p:grpSp>
        <p:nvGrpSpPr>
          <p:cNvPr id="3" name="Group 2">
            <a:extLst>
              <a:ext uri="{FF2B5EF4-FFF2-40B4-BE49-F238E27FC236}">
                <a16:creationId xmlns:a16="http://schemas.microsoft.com/office/drawing/2014/main" id="{C62AA780-9B86-A800-ABB1-BE284880F7F8}"/>
              </a:ext>
            </a:extLst>
          </p:cNvPr>
          <p:cNvGrpSpPr/>
          <p:nvPr/>
        </p:nvGrpSpPr>
        <p:grpSpPr>
          <a:xfrm>
            <a:off x="-1" y="0"/>
            <a:ext cx="12192001" cy="6858000"/>
            <a:chOff x="-1" y="0"/>
            <a:chExt cx="12192001" cy="6858000"/>
          </a:xfrm>
          <a:solidFill>
            <a:srgbClr val="A6A6A6">
              <a:alpha val="12000"/>
            </a:srgbClr>
          </a:solidFill>
        </p:grpSpPr>
        <p:pic>
          <p:nvPicPr>
            <p:cNvPr id="4" name="Graphic 3">
              <a:extLst>
                <a:ext uri="{FF2B5EF4-FFF2-40B4-BE49-F238E27FC236}">
                  <a16:creationId xmlns:a16="http://schemas.microsoft.com/office/drawing/2014/main" id="{3C9BAC3F-D9CF-8F4B-8143-D0210CA5417A}"/>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5462" r="1971"/>
            <a:stretch/>
          </p:blipFill>
          <p:spPr>
            <a:xfrm>
              <a:off x="5773299" y="0"/>
              <a:ext cx="6418701" cy="5275385"/>
            </a:xfrm>
            <a:prstGeom prst="rect">
              <a:avLst/>
            </a:prstGeom>
          </p:spPr>
        </p:pic>
        <p:pic>
          <p:nvPicPr>
            <p:cNvPr id="6" name="Graphic 5">
              <a:extLst>
                <a:ext uri="{FF2B5EF4-FFF2-40B4-BE49-F238E27FC236}">
                  <a16:creationId xmlns:a16="http://schemas.microsoft.com/office/drawing/2014/main" id="{1AFF4A57-48E6-396F-FF11-50AE4DB96134}"/>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5180"/>
            <a:stretch/>
          </p:blipFill>
          <p:spPr>
            <a:xfrm>
              <a:off x="-1" y="0"/>
              <a:ext cx="8074227" cy="6858000"/>
            </a:xfrm>
            <a:prstGeom prst="rect">
              <a:avLst/>
            </a:prstGeom>
          </p:spPr>
        </p:pic>
      </p:grpSp>
      <p:sp>
        <p:nvSpPr>
          <p:cNvPr id="7" name="TextBox 6">
            <a:extLst>
              <a:ext uri="{FF2B5EF4-FFF2-40B4-BE49-F238E27FC236}">
                <a16:creationId xmlns:a16="http://schemas.microsoft.com/office/drawing/2014/main" id="{03C15288-18C4-BBB1-436B-AEAFD68D0251}"/>
              </a:ext>
            </a:extLst>
          </p:cNvPr>
          <p:cNvSpPr txBox="1"/>
          <p:nvPr/>
        </p:nvSpPr>
        <p:spPr>
          <a:xfrm>
            <a:off x="904569" y="1690256"/>
            <a:ext cx="10635820" cy="4433393"/>
          </a:xfrm>
          <a:prstGeom prst="rect">
            <a:avLst/>
          </a:prstGeom>
          <a:noFill/>
        </p:spPr>
        <p:txBody>
          <a:bodyPr wrap="square" rtlCol="0">
            <a:spAutoFit/>
          </a:bodyPr>
          <a:lstStyle/>
          <a:p>
            <a:pPr algn="l" fontAlgn="base"/>
            <a:endParaRPr lang="en-US" b="0" i="0" dirty="0">
              <a:solidFill>
                <a:srgbClr val="4D4D4D"/>
              </a:solidFill>
              <a:effectLst/>
              <a:latin typeface="PT Sans" panose="020B0503020203020204" pitchFamily="34" charset="0"/>
            </a:endParaRPr>
          </a:p>
          <a:p>
            <a:pPr>
              <a:lnSpc>
                <a:spcPct val="150000"/>
              </a:lnSpc>
            </a:pPr>
            <a:r>
              <a:rPr lang="en-US" sz="1600" b="0" i="0" dirty="0">
                <a:solidFill>
                  <a:srgbClr val="4D4D4D"/>
                </a:solidFill>
                <a:effectLst/>
                <a:latin typeface="PT Sans" panose="020B0503020203020204" pitchFamily="34" charset="0"/>
              </a:rPr>
              <a:t>I trust this email finds you well, and I hope I'm not disturbing you.</a:t>
            </a:r>
          </a:p>
          <a:p>
            <a:pPr>
              <a:lnSpc>
                <a:spcPct val="150000"/>
              </a:lnSpc>
            </a:pPr>
            <a:endParaRPr lang="en-US" sz="1600" b="0" i="0" dirty="0">
              <a:solidFill>
                <a:srgbClr val="4D4D4D"/>
              </a:solidFill>
              <a:effectLst/>
              <a:latin typeface="PT Sans" panose="020B0503020203020204" pitchFamily="34" charset="0"/>
            </a:endParaRPr>
          </a:p>
          <a:p>
            <a:pPr>
              <a:lnSpc>
                <a:spcPct val="150000"/>
              </a:lnSpc>
            </a:pPr>
            <a:r>
              <a:rPr lang="en-US" sz="1600" b="0" i="0" dirty="0">
                <a:solidFill>
                  <a:srgbClr val="4D4D4D"/>
                </a:solidFill>
                <a:effectLst/>
                <a:latin typeface="PT Sans" panose="020B0503020203020204" pitchFamily="34" charset="0"/>
              </a:rPr>
              <a:t>I've made several attempts to reach you via phone over the past few days, but unfortunately, I haven't been successful in connecting with you. I understand that everyone has a busy schedule, and I completely respect your time.</a:t>
            </a:r>
          </a:p>
          <a:p>
            <a:pPr>
              <a:lnSpc>
                <a:spcPct val="150000"/>
              </a:lnSpc>
            </a:pPr>
            <a:endParaRPr lang="en-US" sz="1600" b="0" i="0" dirty="0">
              <a:solidFill>
                <a:srgbClr val="4D4D4D"/>
              </a:solidFill>
              <a:effectLst/>
              <a:latin typeface="PT Sans" panose="020B0503020203020204" pitchFamily="34" charset="0"/>
            </a:endParaRPr>
          </a:p>
          <a:p>
            <a:pPr>
              <a:lnSpc>
                <a:spcPct val="150000"/>
              </a:lnSpc>
            </a:pPr>
            <a:r>
              <a:rPr lang="en-US" sz="1600" b="0" i="0" dirty="0">
                <a:solidFill>
                  <a:srgbClr val="4D4D4D"/>
                </a:solidFill>
                <a:effectLst/>
                <a:latin typeface="PT Sans" panose="020B0503020203020204" pitchFamily="34" charset="0"/>
              </a:rPr>
              <a:t>I wanted to discuss [briefly mention the purpose of your call]. If there's a more convenient time for you or a preferred method of communication, please let me know. I am flexible and want to make this process as convenient for you as possible.</a:t>
            </a:r>
          </a:p>
          <a:p>
            <a:pPr>
              <a:lnSpc>
                <a:spcPct val="150000"/>
              </a:lnSpc>
            </a:pPr>
            <a:endParaRPr lang="en-US" sz="1600" b="0" i="0" dirty="0">
              <a:solidFill>
                <a:srgbClr val="4D4D4D"/>
              </a:solidFill>
              <a:effectLst/>
              <a:latin typeface="PT Sans" panose="020B0503020203020204" pitchFamily="34" charset="0"/>
            </a:endParaRPr>
          </a:p>
          <a:p>
            <a:pPr>
              <a:lnSpc>
                <a:spcPct val="150000"/>
              </a:lnSpc>
            </a:pPr>
            <a:r>
              <a:rPr lang="en-US" sz="1600" b="0" i="0" dirty="0">
                <a:solidFill>
                  <a:srgbClr val="4D4D4D"/>
                </a:solidFill>
                <a:effectLst/>
                <a:latin typeface="PT Sans" panose="020B0503020203020204" pitchFamily="34" charset="0"/>
              </a:rPr>
              <a:t>I appreciate your attention to this matter, and I look forward to hearing from you.</a:t>
            </a:r>
          </a:p>
          <a:p>
            <a:pPr>
              <a:lnSpc>
                <a:spcPct val="150000"/>
              </a:lnSpc>
            </a:pPr>
            <a:endParaRPr lang="en-US" b="0" i="0" dirty="0">
              <a:solidFill>
                <a:srgbClr val="4D4D4D"/>
              </a:solidFill>
              <a:effectLst/>
              <a:latin typeface="PT Sans" panose="020B0503020203020204" pitchFamily="34" charset="0"/>
            </a:endParaRPr>
          </a:p>
        </p:txBody>
      </p:sp>
      <p:sp>
        <p:nvSpPr>
          <p:cNvPr id="2" name="TextBox 1">
            <a:extLst>
              <a:ext uri="{FF2B5EF4-FFF2-40B4-BE49-F238E27FC236}">
                <a16:creationId xmlns:a16="http://schemas.microsoft.com/office/drawing/2014/main" id="{1FB18275-72CD-86C9-FB71-362A468B7267}"/>
              </a:ext>
            </a:extLst>
          </p:cNvPr>
          <p:cNvSpPr txBox="1"/>
          <p:nvPr/>
        </p:nvSpPr>
        <p:spPr>
          <a:xfrm>
            <a:off x="2064470" y="836942"/>
            <a:ext cx="7521982" cy="523220"/>
          </a:xfrm>
          <a:prstGeom prst="rect">
            <a:avLst/>
          </a:prstGeom>
          <a:noFill/>
        </p:spPr>
        <p:txBody>
          <a:bodyPr wrap="square">
            <a:spAutoFit/>
          </a:bodyPr>
          <a:lstStyle/>
          <a:p>
            <a:r>
              <a:rPr lang="en-US" sz="2800" b="1" dirty="0">
                <a:solidFill>
                  <a:schemeClr val="bg1"/>
                </a:solidFill>
                <a:latin typeface="Century Gothic" panose="020B0502020202020204" pitchFamily="34" charset="0"/>
              </a:rPr>
              <a:t>Strengthening written communication</a:t>
            </a:r>
            <a:endParaRPr lang="en-GB" sz="3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757291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82C27-860E-5839-8ABD-69B2556F338C}"/>
            </a:ext>
          </a:extLst>
        </p:cNvPr>
        <p:cNvGrpSpPr/>
        <p:nvPr/>
      </p:nvGrpSpPr>
      <p:grpSpPr>
        <a:xfrm>
          <a:off x="0" y="0"/>
          <a:ext cx="0" cy="0"/>
          <a:chOff x="0" y="0"/>
          <a:chExt cx="0" cy="0"/>
        </a:xfrm>
      </p:grpSpPr>
      <p:pic>
        <p:nvPicPr>
          <p:cNvPr id="22" name="Graphic 21">
            <a:extLst>
              <a:ext uri="{FF2B5EF4-FFF2-40B4-BE49-F238E27FC236}">
                <a16:creationId xmlns:a16="http://schemas.microsoft.com/office/drawing/2014/main" id="{2B4A2826-E029-5924-8040-1E6E9C9208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15678" y="281650"/>
            <a:ext cx="8411852" cy="1633805"/>
          </a:xfrm>
          <a:prstGeom prst="rect">
            <a:avLst/>
          </a:prstGeom>
        </p:spPr>
      </p:pic>
      <p:grpSp>
        <p:nvGrpSpPr>
          <p:cNvPr id="3" name="Group 2">
            <a:extLst>
              <a:ext uri="{FF2B5EF4-FFF2-40B4-BE49-F238E27FC236}">
                <a16:creationId xmlns:a16="http://schemas.microsoft.com/office/drawing/2014/main" id="{060ADACD-96D0-A861-41B3-E5C0648D233A}"/>
              </a:ext>
            </a:extLst>
          </p:cNvPr>
          <p:cNvGrpSpPr/>
          <p:nvPr/>
        </p:nvGrpSpPr>
        <p:grpSpPr>
          <a:xfrm>
            <a:off x="-1" y="0"/>
            <a:ext cx="12192001" cy="6858000"/>
            <a:chOff x="-1" y="0"/>
            <a:chExt cx="12192001" cy="6858000"/>
          </a:xfrm>
          <a:solidFill>
            <a:srgbClr val="A6A6A6">
              <a:alpha val="12000"/>
            </a:srgbClr>
          </a:solidFill>
        </p:grpSpPr>
        <p:pic>
          <p:nvPicPr>
            <p:cNvPr id="4" name="Graphic 3">
              <a:extLst>
                <a:ext uri="{FF2B5EF4-FFF2-40B4-BE49-F238E27FC236}">
                  <a16:creationId xmlns:a16="http://schemas.microsoft.com/office/drawing/2014/main" id="{CCE7D45E-9BB7-705E-EB17-7D6883ED07AF}"/>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5462" r="1971"/>
            <a:stretch/>
          </p:blipFill>
          <p:spPr>
            <a:xfrm>
              <a:off x="5773299" y="0"/>
              <a:ext cx="6418701" cy="5275385"/>
            </a:xfrm>
            <a:prstGeom prst="rect">
              <a:avLst/>
            </a:prstGeom>
          </p:spPr>
        </p:pic>
        <p:pic>
          <p:nvPicPr>
            <p:cNvPr id="6" name="Graphic 5">
              <a:extLst>
                <a:ext uri="{FF2B5EF4-FFF2-40B4-BE49-F238E27FC236}">
                  <a16:creationId xmlns:a16="http://schemas.microsoft.com/office/drawing/2014/main" id="{097E7A3E-2F16-15D2-6F30-F1B105E25C41}"/>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5180"/>
            <a:stretch/>
          </p:blipFill>
          <p:spPr>
            <a:xfrm>
              <a:off x="-1" y="0"/>
              <a:ext cx="8074227" cy="6858000"/>
            </a:xfrm>
            <a:prstGeom prst="rect">
              <a:avLst/>
            </a:prstGeom>
          </p:spPr>
        </p:pic>
      </p:grpSp>
      <p:sp>
        <p:nvSpPr>
          <p:cNvPr id="7" name="TextBox 6">
            <a:extLst>
              <a:ext uri="{FF2B5EF4-FFF2-40B4-BE49-F238E27FC236}">
                <a16:creationId xmlns:a16="http://schemas.microsoft.com/office/drawing/2014/main" id="{CE0014C4-D2F5-5E52-7F0C-E684CDC36B4C}"/>
              </a:ext>
            </a:extLst>
          </p:cNvPr>
          <p:cNvSpPr txBox="1"/>
          <p:nvPr/>
        </p:nvSpPr>
        <p:spPr>
          <a:xfrm>
            <a:off x="904569" y="1690256"/>
            <a:ext cx="10635820" cy="3694729"/>
          </a:xfrm>
          <a:prstGeom prst="rect">
            <a:avLst/>
          </a:prstGeom>
          <a:noFill/>
        </p:spPr>
        <p:txBody>
          <a:bodyPr wrap="square" rtlCol="0">
            <a:spAutoFit/>
          </a:bodyPr>
          <a:lstStyle/>
          <a:p>
            <a:pPr algn="l" fontAlgn="base"/>
            <a:endParaRPr lang="en-US" b="0" i="0" dirty="0">
              <a:solidFill>
                <a:srgbClr val="4D4D4D"/>
              </a:solidFill>
              <a:effectLst/>
              <a:latin typeface="PT Sans" panose="020B0503020203020204" pitchFamily="34" charset="0"/>
            </a:endParaRPr>
          </a:p>
          <a:p>
            <a:pPr>
              <a:lnSpc>
                <a:spcPct val="150000"/>
              </a:lnSpc>
            </a:pPr>
            <a:r>
              <a:rPr lang="en-US" sz="1600" b="0" i="0" dirty="0">
                <a:solidFill>
                  <a:srgbClr val="4D4D4D"/>
                </a:solidFill>
                <a:effectLst/>
                <a:latin typeface="PT Sans" panose="020B0503020203020204" pitchFamily="34" charset="0"/>
              </a:rPr>
              <a:t>It's been days since I reached out to you regarding our discussion on Broadnet’s SMS platform for your reputed business.</a:t>
            </a:r>
          </a:p>
          <a:p>
            <a:pPr>
              <a:lnSpc>
                <a:spcPct val="150000"/>
              </a:lnSpc>
            </a:pPr>
            <a:r>
              <a:rPr lang="en-US" sz="1600" b="0" i="0" dirty="0">
                <a:solidFill>
                  <a:srgbClr val="4D4D4D"/>
                </a:solidFill>
                <a:effectLst/>
                <a:latin typeface="PT Sans" panose="020B0503020203020204" pitchFamily="34" charset="0"/>
              </a:rPr>
              <a:t>I didn't mean to chase you, however, I wanted to gently look over if you got the possibility to go through our website at  https://broadnet.me</a:t>
            </a:r>
          </a:p>
          <a:p>
            <a:pPr>
              <a:lnSpc>
                <a:spcPct val="150000"/>
              </a:lnSpc>
            </a:pPr>
            <a:endParaRPr lang="en-US" sz="1600" b="0" i="0" dirty="0">
              <a:solidFill>
                <a:srgbClr val="4D4D4D"/>
              </a:solidFill>
              <a:effectLst/>
              <a:latin typeface="PT Sans" panose="020B0503020203020204" pitchFamily="34" charset="0"/>
            </a:endParaRPr>
          </a:p>
          <a:p>
            <a:pPr>
              <a:lnSpc>
                <a:spcPct val="150000"/>
              </a:lnSpc>
            </a:pPr>
            <a:r>
              <a:rPr lang="en-US" sz="1600" b="0" i="0" dirty="0">
                <a:solidFill>
                  <a:srgbClr val="4D4D4D"/>
                </a:solidFill>
                <a:effectLst/>
                <a:latin typeface="PT Sans" panose="020B0503020203020204" pitchFamily="34" charset="0"/>
              </a:rPr>
              <a:t>If you have a 30-minute slot available anytime this week, I would be happy to connect and share with you all the details.</a:t>
            </a:r>
          </a:p>
          <a:p>
            <a:pPr>
              <a:lnSpc>
                <a:spcPct val="150000"/>
              </a:lnSpc>
            </a:pPr>
            <a:r>
              <a:rPr lang="en-US" sz="1600" b="0" i="0" dirty="0">
                <a:solidFill>
                  <a:srgbClr val="4D4D4D"/>
                </a:solidFill>
                <a:effectLst/>
                <a:latin typeface="PT Sans" panose="020B0503020203020204" pitchFamily="34" charset="0"/>
              </a:rPr>
              <a:t>Just wanted to know how we can take the initial conversation ahead to discuss mutual interests.</a:t>
            </a:r>
          </a:p>
          <a:p>
            <a:pPr>
              <a:lnSpc>
                <a:spcPct val="150000"/>
              </a:lnSpc>
            </a:pPr>
            <a:r>
              <a:rPr lang="en-US" sz="1600" b="0" i="0" dirty="0">
                <a:solidFill>
                  <a:srgbClr val="4D4D4D"/>
                </a:solidFill>
                <a:effectLst/>
                <a:latin typeface="PT Sans" panose="020B0503020203020204" pitchFamily="34" charset="0"/>
              </a:rPr>
              <a:t>Let me know if we can connect next week to advance our business relations. I will be glad to schedule a short meeting with our technical experts.</a:t>
            </a:r>
          </a:p>
          <a:p>
            <a:pPr>
              <a:lnSpc>
                <a:spcPct val="150000"/>
              </a:lnSpc>
            </a:pPr>
            <a:endParaRPr lang="en-US" b="0" i="0" dirty="0">
              <a:solidFill>
                <a:srgbClr val="4D4D4D"/>
              </a:solidFill>
              <a:effectLst/>
              <a:latin typeface="PT Sans" panose="020B0503020203020204" pitchFamily="34" charset="0"/>
            </a:endParaRPr>
          </a:p>
        </p:txBody>
      </p:sp>
      <p:sp>
        <p:nvSpPr>
          <p:cNvPr id="2" name="TextBox 1">
            <a:extLst>
              <a:ext uri="{FF2B5EF4-FFF2-40B4-BE49-F238E27FC236}">
                <a16:creationId xmlns:a16="http://schemas.microsoft.com/office/drawing/2014/main" id="{E3104049-8F66-5E9F-F18A-76A7332A3A48}"/>
              </a:ext>
            </a:extLst>
          </p:cNvPr>
          <p:cNvSpPr txBox="1"/>
          <p:nvPr/>
        </p:nvSpPr>
        <p:spPr>
          <a:xfrm>
            <a:off x="2064470" y="836942"/>
            <a:ext cx="7521982" cy="523220"/>
          </a:xfrm>
          <a:prstGeom prst="rect">
            <a:avLst/>
          </a:prstGeom>
          <a:noFill/>
        </p:spPr>
        <p:txBody>
          <a:bodyPr wrap="square">
            <a:spAutoFit/>
          </a:bodyPr>
          <a:lstStyle/>
          <a:p>
            <a:r>
              <a:rPr lang="en-US" sz="2800" b="1" dirty="0">
                <a:solidFill>
                  <a:schemeClr val="bg1"/>
                </a:solidFill>
                <a:latin typeface="Century Gothic" panose="020B0502020202020204" pitchFamily="34" charset="0"/>
              </a:rPr>
              <a:t>Strengthening written communication</a:t>
            </a:r>
            <a:endParaRPr lang="en-GB" sz="3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734269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2095</TotalTime>
  <Words>665</Words>
  <Application>Microsoft Office PowerPoint</Application>
  <PresentationFormat>Widescreen</PresentationFormat>
  <Paragraphs>53</Paragraphs>
  <Slides>10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Calibri Light</vt:lpstr>
      <vt:lpstr>Century Gothic</vt:lpstr>
      <vt:lpstr>Indeed Sans</vt:lpstr>
      <vt:lpstr>PT Sans</vt:lpstr>
      <vt:lpstr>var(--f-primary)</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yara</dc:creator>
  <cp:lastModifiedBy>Ghassan Hosni Salem</cp:lastModifiedBy>
  <cp:revision>70</cp:revision>
  <dcterms:created xsi:type="dcterms:W3CDTF">2022-01-31T20:27:51Z</dcterms:created>
  <dcterms:modified xsi:type="dcterms:W3CDTF">2024-12-11T14:56:40Z</dcterms:modified>
</cp:coreProperties>
</file>