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82" r:id="rId4"/>
    <p:sldId id="270" r:id="rId5"/>
    <p:sldId id="283" r:id="rId6"/>
    <p:sldId id="272" r:id="rId7"/>
    <p:sldId id="274" r:id="rId8"/>
    <p:sldId id="278" r:id="rId9"/>
    <p:sldId id="284" r:id="rId10"/>
    <p:sldId id="280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8BBE"/>
    <a:srgbClr val="44546A"/>
    <a:srgbClr val="0088BF"/>
    <a:srgbClr val="4472C4"/>
    <a:srgbClr val="FB880D"/>
    <a:srgbClr val="C0E0ED"/>
    <a:srgbClr val="990000"/>
    <a:srgbClr val="B6161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DD6B4-BF4D-4FA9-B48F-1254FEBC5E00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BB614-B65E-491D-B007-AC587C5AA4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34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02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5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75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60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22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01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588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CBB614-B65E-491D-B007-AC587C5AA48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08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101E-2B4E-4984-B701-5D76D2701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C435C-F18B-43C2-B2FB-892877D71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4BC98-AB2E-4535-889D-9EDCCAA99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F85E5-34BC-4621-A90C-58E7960D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DA516-6F78-4484-BC6C-42B96A45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752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B290A-3A51-471A-8316-0B84D3F6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4A207C-205C-454C-9C84-F6612F921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F0C2C-EAD8-4B02-9FEB-96E66B4B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C74A3-214A-4238-83B3-57F2E9A5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324A2-478E-4A7E-89AA-E6E1F4190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88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07CF8F-3D63-43FB-9DFD-F2513B459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FF58A-C01B-4618-ABBA-8D99F337C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521D1-9183-46DE-A61A-B369872D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29A8F-BC2A-4223-81CA-8EE2BE74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2D94E-0CFB-4388-A3A1-3A5CB9B7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7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7643-C976-480A-99C6-FE33D775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14C76-F7C3-4122-9A9A-A86987A3B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5311E-5616-4530-82DA-3DEC02F0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5C543-61B1-4B83-9967-D96E2C41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CB733-101B-4820-BEA4-A7CC87EB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1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FA78-DD27-4B60-9853-A49DD18E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07BFE-DF3C-40CA-9A86-57C191540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5A350-CBD1-42C5-90DA-FAEB55FD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2F98D-EBB1-4668-A808-1C2AA769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0EB48-1B78-47A2-869D-D000E5D0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21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13963-B6B9-4E74-B20C-3C522387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BC3D5-8AF9-49F9-8DDC-FABFFEB7D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BAAFB-D7D2-4098-AC94-14E3A499E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D3DBC-7D5F-4788-AE5E-AD549EF12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B8907-6353-407C-BA8D-0CD8C88C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733C9-D576-4639-A152-2F722859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3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1661-B535-4B75-8880-4B99A04B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19547-F371-4AA5-9891-7466DF77A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7A511-F4A6-40AF-A659-CAD6B84D3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5B82A-1CA2-4CDA-9D19-0539914D5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1F962F-0B6B-4E17-BC8D-F129465B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5FB480-92F5-40F9-9F5D-E3D0E2722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0E6BD-32ED-4C60-93D1-49CB29F7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752631-9851-42E7-842F-59B5A4BE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5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14222-3C18-44AB-A19B-AE571894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4A32E7-1EBD-4878-BEA1-06034F90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C4766-B566-46A0-AF3D-61045273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C2ED-E9FB-40EF-AC51-D8C06E49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02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E52644-0969-4A04-950B-A3C25F67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6A54F-1438-4631-AF76-61FF298EB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05E97-ABAB-4AD9-BA61-EC4CA63D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95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6AF9-76A6-4CA3-85BE-946AF7790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C10BD-8073-4B6B-B8FC-2A2DC8DB9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19DCD-8FD4-4D4A-B281-8715A6BE2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12306-11D7-4FC2-9024-4B3E8F92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93018-2379-481A-BC69-6DC32634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5047B-9C60-4D22-B156-D963A3E0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88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A358-E640-4168-B6BA-51092A43E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28A6C-5ADA-4796-8CDA-F7C25A886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4D76F-F862-44BB-897E-3C5594716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92FD8-B63A-4C9D-AC2B-755FD177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B4AE4-F983-4789-8F60-D0A38DAD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772D6-A734-4795-91E8-F0EEEFCC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82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B0069-AF56-4989-89C4-3295711F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C75B6-2CEC-4505-ABFC-C53B6979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F4EA-43AE-46ED-9803-D4927D81B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480B9-E32C-4E00-9CCE-2603E50201FD}" type="datetimeFigureOut">
              <a:rPr lang="en-GB" smtClean="0"/>
              <a:t>10/11/2024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E113D-D650-4A7C-B887-0EEFF5A27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0B63F-62AB-40A9-AEC3-3403B5870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7C87-5F06-4F2F-A4D5-65F61209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6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7.sv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1.png"/><Relationship Id="rId5" Type="http://schemas.openxmlformats.org/officeDocument/2006/relationships/image" Target="../media/image2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image" Target="../media/image7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7.svg"/><Relationship Id="rId2" Type="http://schemas.openxmlformats.org/officeDocument/2006/relationships/image" Target="../media/image8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8F04CF8B-D15A-DA87-85D3-BABDB5292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61C9C2C-42C2-EFFE-8D45-1078938CD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107" y="180177"/>
            <a:ext cx="2016043" cy="131042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5CCD6D-5D36-EF6F-3B97-963F07DDC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8439" y="4757667"/>
            <a:ext cx="2353880" cy="17729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8FCFAB-F443-67D8-E6E4-E3985C527086}"/>
              </a:ext>
            </a:extLst>
          </p:cNvPr>
          <p:cNvSpPr txBox="1"/>
          <p:nvPr/>
        </p:nvSpPr>
        <p:spPr>
          <a:xfrm>
            <a:off x="499601" y="3254685"/>
            <a:ext cx="418369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44546A"/>
                </a:solidFill>
                <a:latin typeface="Century Gothic" panose="020B0502020202020204" pitchFamily="34" charset="0"/>
              </a:rPr>
              <a:t>2-Way</a:t>
            </a:r>
            <a:endParaRPr lang="en-GB" sz="6000" dirty="0">
              <a:solidFill>
                <a:srgbClr val="44546A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D97C3E-5F5F-79D2-4BCD-B6134F5A7437}"/>
              </a:ext>
            </a:extLst>
          </p:cNvPr>
          <p:cNvSpPr txBox="1"/>
          <p:nvPr/>
        </p:nvSpPr>
        <p:spPr>
          <a:xfrm>
            <a:off x="1274016" y="4951441"/>
            <a:ext cx="2002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SMS</a:t>
            </a: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72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C2C583AD-E428-CA2E-B5DA-6C26E5F2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4CC8A-43F1-A98C-9AED-CC5EE09BEEF3}"/>
              </a:ext>
            </a:extLst>
          </p:cNvPr>
          <p:cNvSpPr txBox="1"/>
          <p:nvPr/>
        </p:nvSpPr>
        <p:spPr>
          <a:xfrm>
            <a:off x="640288" y="1570531"/>
            <a:ext cx="4851993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50000"/>
              </a:lnSpc>
              <a:buClr>
                <a:srgbClr val="4472C4"/>
              </a:buClr>
              <a:buFont typeface="+mj-lt"/>
              <a:buAutoNum type="arabicPeriod"/>
            </a:pPr>
            <a:r>
              <a:rPr lang="en-US" sz="1800" b="1" u="sng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 code</a:t>
            </a:r>
            <a:endParaRPr lang="en-GB" sz="18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4472C4"/>
              </a:buClr>
              <a:buFont typeface="+mj-lt"/>
              <a:buAutoNum type="arabicPeriod"/>
            </a:pPr>
            <a:r>
              <a:rPr lang="en-US" sz="18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 </a:t>
            </a:r>
            <a:r>
              <a:rPr lang="en-US" sz="1800" b="1" u="sng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Mobile Number sim card</a:t>
            </a:r>
            <a:endParaRPr lang="en-GB" sz="1800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48EA4C-3D2D-B25A-343E-BFD144C059A6}"/>
              </a:ext>
            </a:extLst>
          </p:cNvPr>
          <p:cNvSpPr txBox="1"/>
          <p:nvPr/>
        </p:nvSpPr>
        <p:spPr>
          <a:xfrm>
            <a:off x="640288" y="4671635"/>
            <a:ext cx="7274352" cy="1895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Available REPORT:</a:t>
            </a:r>
            <a:endParaRPr lang="en-GB" sz="18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Total number of SMS by delivered or rejected.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Total number of people clicking on 1 from the total delivered SMS.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Total number of people clicking on 2 from the total delivered SMS Phone numbers for each category.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889B9D-8F2E-F5B7-6C50-AD7AD49658A2}"/>
              </a:ext>
            </a:extLst>
          </p:cNvPr>
          <p:cNvSpPr txBox="1"/>
          <p:nvPr/>
        </p:nvSpPr>
        <p:spPr>
          <a:xfrm>
            <a:off x="525869" y="2792539"/>
            <a:ext cx="6140406" cy="1667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Setup done by 1 week maximum, we provide you a mobile number to activate this solution.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Replies can be forward by email,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sms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or database integration. (No charge on replies)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Statistic Report: Customizable (Depend on your request)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DD59F5D-EA91-DFF4-4433-412FC6E9A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2864" y="224321"/>
            <a:ext cx="3406271" cy="922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E42FE3-571C-8F23-44F3-67B134004C82}"/>
              </a:ext>
            </a:extLst>
          </p:cNvPr>
          <p:cNvSpPr txBox="1"/>
          <p:nvPr/>
        </p:nvSpPr>
        <p:spPr>
          <a:xfrm>
            <a:off x="5144598" y="393130"/>
            <a:ext cx="2505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88BF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en-GB" sz="3200" dirty="0">
              <a:solidFill>
                <a:srgbClr val="0088BF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93AC374-485C-C27E-86EA-BC21DADF84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6563" y="3545076"/>
            <a:ext cx="5013743" cy="279052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2FD2FD7-7A8F-907C-9070-838D93E01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59438" y="1738549"/>
            <a:ext cx="3501804" cy="23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C2C583AD-E428-CA2E-B5DA-6C26E5F2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904D0-CC32-C911-AD2D-CA4A5BC3662A}"/>
              </a:ext>
            </a:extLst>
          </p:cNvPr>
          <p:cNvSpPr txBox="1"/>
          <p:nvPr/>
        </p:nvSpPr>
        <p:spPr>
          <a:xfrm>
            <a:off x="0" y="379487"/>
            <a:ext cx="3914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en-US" sz="3200" b="1" dirty="0">
                <a:solidFill>
                  <a:srgbClr val="44546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 Samples:</a:t>
            </a:r>
            <a:endParaRPr lang="en-GB" sz="3200" b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C0E0CD-4B0E-5851-CD78-E90244CD1E93}"/>
              </a:ext>
            </a:extLst>
          </p:cNvPr>
          <p:cNvCxnSpPr>
            <a:cxnSpLocks/>
          </p:cNvCxnSpPr>
          <p:nvPr/>
        </p:nvCxnSpPr>
        <p:spPr>
          <a:xfrm>
            <a:off x="414480" y="983926"/>
            <a:ext cx="3700320" cy="0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3984ADE3-8BDC-E195-D770-47C71CAA9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9369" y="1324296"/>
            <a:ext cx="9433262" cy="5288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5E340-F127-0B00-2ED7-7486B15FF4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11" y="1583283"/>
            <a:ext cx="8965493" cy="474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468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C2C583AD-E428-CA2E-B5DA-6C26E5F2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984ADE3-8BDC-E195-D770-47C71CAA9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9731" y="689474"/>
            <a:ext cx="8731406" cy="5718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4CEE4E-D21D-62CD-0EE9-2809650BC0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3"/>
          <a:stretch/>
        </p:blipFill>
        <p:spPr bwMode="auto">
          <a:xfrm>
            <a:off x="1988197" y="1016061"/>
            <a:ext cx="8215606" cy="5111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35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0D8F494-FE00-C936-9160-999BB599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9788E9-B1BB-55C2-8A06-A5B56C4D2A21}"/>
              </a:ext>
            </a:extLst>
          </p:cNvPr>
          <p:cNvSpPr txBox="1"/>
          <p:nvPr/>
        </p:nvSpPr>
        <p:spPr>
          <a:xfrm>
            <a:off x="388472" y="353163"/>
            <a:ext cx="7395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44546A"/>
                </a:solidFill>
                <a:latin typeface="Century Gothic" panose="020B0502020202020204" pitchFamily="34" charset="0"/>
              </a:rPr>
              <a:t>Ready to collaborate? Hit us up!</a:t>
            </a:r>
            <a:endParaRPr lang="en-GB" sz="3200" b="1" dirty="0">
              <a:solidFill>
                <a:srgbClr val="44546A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A436BB-B187-A95E-34B0-E7FA5B8F6173}"/>
              </a:ext>
            </a:extLst>
          </p:cNvPr>
          <p:cNvCxnSpPr>
            <a:cxnSpLocks/>
          </p:cNvCxnSpPr>
          <p:nvPr/>
        </p:nvCxnSpPr>
        <p:spPr>
          <a:xfrm flipV="1">
            <a:off x="388472" y="937938"/>
            <a:ext cx="6666544" cy="19664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F5D31FB3-948F-8B9E-8945-11184E2C6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5154" y="1838571"/>
            <a:ext cx="3731941" cy="2425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07914-6189-DD9F-848A-C1EBB39168E3}"/>
              </a:ext>
            </a:extLst>
          </p:cNvPr>
          <p:cNvSpPr txBox="1"/>
          <p:nvPr/>
        </p:nvSpPr>
        <p:spPr>
          <a:xfrm>
            <a:off x="623538" y="6042729"/>
            <a:ext cx="11375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Lebanon | UAE | UK | Italy | Malta | India | Egypt | KSA | Australia | Jordan | USA | Bahrain | Qatar | Oman |  Singapore | Nigeria | Turkey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1BB2E2-6D8E-33C3-09AE-F87F73EA089E}"/>
              </a:ext>
            </a:extLst>
          </p:cNvPr>
          <p:cNvGrpSpPr/>
          <p:nvPr/>
        </p:nvGrpSpPr>
        <p:grpSpPr>
          <a:xfrm>
            <a:off x="2575294" y="5466424"/>
            <a:ext cx="7471661" cy="277885"/>
            <a:chOff x="2246769" y="5466424"/>
            <a:chExt cx="7471661" cy="27788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2D101D8-4144-93E8-4D28-C1F20E665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73569" y="5466424"/>
              <a:ext cx="7244861" cy="27788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DDE21A6-8805-7CC0-BE14-42AD57234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77423" y="5491550"/>
              <a:ext cx="227631" cy="227631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B5125D9-0177-A07B-EB47-741550AB2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30029" y="5492359"/>
              <a:ext cx="226800" cy="2268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0AAEA0B-503E-E903-E0D8-89D9808F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46769" y="5492381"/>
              <a:ext cx="226800" cy="226800"/>
            </a:xfrm>
            <a:prstGeom prst="rect">
              <a:avLst/>
            </a:prstGeom>
          </p:spPr>
        </p:pic>
      </p:grpSp>
      <p:pic>
        <p:nvPicPr>
          <p:cNvPr id="5" name="Picture 4" descr="A blue and white circle with yellow stars and a black background&#10;&#10;Description automatically generated">
            <a:extLst>
              <a:ext uri="{FF2B5EF4-FFF2-40B4-BE49-F238E27FC236}">
                <a16:creationId xmlns:a16="http://schemas.microsoft.com/office/drawing/2014/main" id="{BD6BA013-6844-1E44-7CB4-10723FA2C4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87" y="4588186"/>
            <a:ext cx="4029075" cy="5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8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F090F6C-3EFE-138F-39E7-7AA693C54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B16EB2-991A-4809-9BB8-28961212EB6B}"/>
              </a:ext>
            </a:extLst>
          </p:cNvPr>
          <p:cNvSpPr txBox="1"/>
          <p:nvPr/>
        </p:nvSpPr>
        <p:spPr>
          <a:xfrm>
            <a:off x="388473" y="1728785"/>
            <a:ext cx="99943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546A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Ready to amplify your customer's voice and spark their engagement? </a:t>
            </a:r>
            <a:endParaRPr lang="en-GB" sz="2000" b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CBAD03-F7A9-4E2E-BFE8-D1EBE2479171}"/>
              </a:ext>
            </a:extLst>
          </p:cNvPr>
          <p:cNvSpPr txBox="1"/>
          <p:nvPr/>
        </p:nvSpPr>
        <p:spPr>
          <a:xfrm>
            <a:off x="439780" y="2733670"/>
            <a:ext cx="2981846" cy="494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2-way SMS?</a:t>
            </a:r>
            <a:endParaRPr lang="en-GB" sz="20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EA341-CEA8-4C58-8A25-09F2718375A9}"/>
              </a:ext>
            </a:extLst>
          </p:cNvPr>
          <p:cNvSpPr txBox="1"/>
          <p:nvPr/>
        </p:nvSpPr>
        <p:spPr>
          <a:xfrm>
            <a:off x="274421" y="3519948"/>
            <a:ext cx="5111248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app? No net? No problem! Chat via 2-way SMS.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cost-effective "we care" gesture.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message from us = A moment for them.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Loyal to the brand? It starts with a beep.</a:t>
            </a:r>
            <a:endParaRPr lang="en-GB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8BD2E8-95D0-22F0-EEA3-0997938D282D}"/>
              </a:ext>
            </a:extLst>
          </p:cNvPr>
          <p:cNvGrpSpPr/>
          <p:nvPr/>
        </p:nvGrpSpPr>
        <p:grpSpPr>
          <a:xfrm>
            <a:off x="2173083" y="236813"/>
            <a:ext cx="7845835" cy="901820"/>
            <a:chOff x="2011541" y="236813"/>
            <a:chExt cx="7845835" cy="90182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D6DD0BD-8C82-4127-286C-971A0D227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11541" y="236813"/>
              <a:ext cx="7845835" cy="90182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D7019F-DC17-484A-AADA-832D2AE85631}"/>
                </a:ext>
              </a:extLst>
            </p:cNvPr>
            <p:cNvSpPr txBox="1"/>
            <p:nvPr/>
          </p:nvSpPr>
          <p:spPr>
            <a:xfrm>
              <a:off x="2348842" y="456890"/>
              <a:ext cx="74062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68BB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2-WAY SMS: Where conversations flow both ways</a:t>
              </a:r>
              <a:endParaRPr lang="en-GB" sz="2400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246F271E-D924-83B4-B6BF-91B2E1323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3310" b="22121"/>
          <a:stretch/>
        </p:blipFill>
        <p:spPr>
          <a:xfrm>
            <a:off x="5476567" y="2733670"/>
            <a:ext cx="6715433" cy="41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5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696EEA2-5244-70AA-C20F-FB6390C30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933" y="1140212"/>
            <a:ext cx="11632077" cy="77547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7204E43-4BC1-6FB3-50D6-5EAD33AB08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904D0-CC32-C911-AD2D-CA4A5BC3662A}"/>
              </a:ext>
            </a:extLst>
          </p:cNvPr>
          <p:cNvSpPr txBox="1"/>
          <p:nvPr/>
        </p:nvSpPr>
        <p:spPr>
          <a:xfrm>
            <a:off x="388473" y="1570531"/>
            <a:ext cx="4576817" cy="57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68BB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Flip the Script on Chatting: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84867-5BCD-BD19-6F99-8EACD2152F8F}"/>
              </a:ext>
            </a:extLst>
          </p:cNvPr>
          <p:cNvSpPr txBox="1"/>
          <p:nvPr/>
        </p:nvSpPr>
        <p:spPr>
          <a:xfrm>
            <a:off x="388473" y="2190221"/>
            <a:ext cx="10477933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Buzz online &amp; catch lightning-fast replies.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Seamless follow-through on every response.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Know who's in the loop - track responses on-the-fly.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239D4D3-5A8E-B996-17A5-1387B28C1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8218" y="3946875"/>
            <a:ext cx="4770406" cy="1026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93E9D7-A763-A660-92FF-BEFE402BCD99}"/>
              </a:ext>
            </a:extLst>
          </p:cNvPr>
          <p:cNvSpPr txBox="1"/>
          <p:nvPr/>
        </p:nvSpPr>
        <p:spPr>
          <a:xfrm>
            <a:off x="5398218" y="4018011"/>
            <a:ext cx="4992955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feedback. Real results. </a:t>
            </a:r>
            <a:r>
              <a: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Supercharge 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CBADA6F-9119-889D-9310-3C5E7E8055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6460" y="5373625"/>
            <a:ext cx="5951039" cy="1026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E75E2-36CF-5846-5DB4-D03593310B74}"/>
              </a:ext>
            </a:extLst>
          </p:cNvPr>
          <p:cNvSpPr txBox="1"/>
          <p:nvPr/>
        </p:nvSpPr>
        <p:spPr>
          <a:xfrm>
            <a:off x="716460" y="5448731"/>
            <a:ext cx="6094324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marketing strategy &amp; Boost those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ROI numbers!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B36BCD-5144-4820-E8E5-FA20FF4BFBBD}"/>
              </a:ext>
            </a:extLst>
          </p:cNvPr>
          <p:cNvGrpSpPr/>
          <p:nvPr/>
        </p:nvGrpSpPr>
        <p:grpSpPr>
          <a:xfrm>
            <a:off x="2173083" y="236813"/>
            <a:ext cx="7845835" cy="901820"/>
            <a:chOff x="2011541" y="236813"/>
            <a:chExt cx="7845835" cy="90182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128AEB9-451C-44D8-00CA-CA375AEC2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11541" y="236813"/>
              <a:ext cx="7845835" cy="9018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003636-E33F-DE1A-834A-20ADF4DE7866}"/>
                </a:ext>
              </a:extLst>
            </p:cNvPr>
            <p:cNvSpPr txBox="1"/>
            <p:nvPr/>
          </p:nvSpPr>
          <p:spPr>
            <a:xfrm>
              <a:off x="2348842" y="456890"/>
              <a:ext cx="74062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68BB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2-WAY SMS: Where conversations flow both ways</a:t>
              </a:r>
              <a:endParaRPr lang="en-GB" sz="2400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60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16137381-8F3B-9D13-A335-1D0800C3C9C5}"/>
              </a:ext>
            </a:extLst>
          </p:cNvPr>
          <p:cNvGrpSpPr/>
          <p:nvPr/>
        </p:nvGrpSpPr>
        <p:grpSpPr>
          <a:xfrm>
            <a:off x="1826764" y="236813"/>
            <a:ext cx="8538472" cy="901820"/>
            <a:chOff x="1741687" y="236813"/>
            <a:chExt cx="8538472" cy="901820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FBC801F9-9798-1D5E-08DD-1493446C8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1687" y="236813"/>
              <a:ext cx="8538472" cy="9018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20B81DD-3195-7E81-CE65-09AA5E3A4F9B}"/>
                </a:ext>
              </a:extLst>
            </p:cNvPr>
            <p:cNvSpPr txBox="1"/>
            <p:nvPr/>
          </p:nvSpPr>
          <p:spPr>
            <a:xfrm>
              <a:off x="2112917" y="456890"/>
              <a:ext cx="796616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068BBE"/>
                  </a:solidFill>
                  <a:latin typeface="Century Gothic" panose="020B0502020202020204" pitchFamily="34" charset="0"/>
                </a:rPr>
                <a:t>Elevate with 2-way SMS: conversational marketing magic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DF904D0-CC32-C911-AD2D-CA4A5BC3662A}"/>
              </a:ext>
            </a:extLst>
          </p:cNvPr>
          <p:cNvSpPr txBox="1"/>
          <p:nvPr/>
        </p:nvSpPr>
        <p:spPr>
          <a:xfrm>
            <a:off x="388473" y="1728785"/>
            <a:ext cx="28955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4546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1-Reminders</a:t>
            </a:r>
            <a:endParaRPr lang="en-GB" sz="32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C0E0CD-4B0E-5851-CD78-E90244CD1E93}"/>
              </a:ext>
            </a:extLst>
          </p:cNvPr>
          <p:cNvCxnSpPr>
            <a:cxnSpLocks/>
          </p:cNvCxnSpPr>
          <p:nvPr/>
        </p:nvCxnSpPr>
        <p:spPr>
          <a:xfrm>
            <a:off x="414480" y="2333224"/>
            <a:ext cx="2869494" cy="0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FD0897-1D26-A290-49D7-EB049D8ED2FC}"/>
              </a:ext>
            </a:extLst>
          </p:cNvPr>
          <p:cNvSpPr txBox="1"/>
          <p:nvPr/>
        </p:nvSpPr>
        <p:spPr>
          <a:xfrm>
            <a:off x="4051267" y="3059668"/>
            <a:ext cx="465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Alerts/ Reminders &amp; Confirmations:</a:t>
            </a:r>
            <a:endParaRPr lang="en-GB" sz="18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FD115-E6F8-A468-2A7E-7C146B32A9A7}"/>
              </a:ext>
            </a:extLst>
          </p:cNvPr>
          <p:cNvSpPr txBox="1"/>
          <p:nvPr/>
        </p:nvSpPr>
        <p:spPr>
          <a:xfrm>
            <a:off x="535928" y="2667502"/>
            <a:ext cx="1904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  <a:endParaRPr lang="en-GB" sz="24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9B0C64-5A14-B6C9-94F3-5793282CAD49}"/>
              </a:ext>
            </a:extLst>
          </p:cNvPr>
          <p:cNvSpPr txBox="1"/>
          <p:nvPr/>
        </p:nvSpPr>
        <p:spPr>
          <a:xfrm>
            <a:off x="2746068" y="4939217"/>
            <a:ext cx="1410531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 Reminders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91F487-BF7B-E94F-4FEB-4558AA249E3B}"/>
              </a:ext>
            </a:extLst>
          </p:cNvPr>
          <p:cNvSpPr txBox="1"/>
          <p:nvPr/>
        </p:nvSpPr>
        <p:spPr>
          <a:xfrm>
            <a:off x="5281296" y="4939217"/>
            <a:ext cx="1529640" cy="87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Subscription Renewals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78D2C4-9C6B-DE31-9A3C-3FA4211FF359}"/>
              </a:ext>
            </a:extLst>
          </p:cNvPr>
          <p:cNvSpPr txBox="1"/>
          <p:nvPr/>
        </p:nvSpPr>
        <p:spPr>
          <a:xfrm>
            <a:off x="8300245" y="5146966"/>
            <a:ext cx="608180" cy="45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Bill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F6FBFFC-5C95-5617-DB2E-D288A5D04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84324" y="3227553"/>
            <a:ext cx="666943" cy="70617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25DEFC4-D577-064C-E1BA-D2806265D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1165" y="3227553"/>
            <a:ext cx="666943" cy="70617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EC6A1E1-C645-CCF1-13F9-0E182080E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06346" y="3933728"/>
            <a:ext cx="1689979" cy="201879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7F90E77-C215-4647-1338-ED908FF164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1127" y="3939428"/>
            <a:ext cx="1689979" cy="201879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6093DA-5140-E785-B941-F577B92FD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9346" y="3933728"/>
            <a:ext cx="1689979" cy="201879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8ADCC8F-EFE9-B19B-D82B-2D61F7357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07680" y="4164569"/>
            <a:ext cx="887309" cy="68820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54D606B8-13F4-FA30-1371-0FD6A3578C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84981" y="4083763"/>
            <a:ext cx="656825" cy="73635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9EDADBF4-0C3A-9DC3-6714-037D565A99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93826" y="4083763"/>
            <a:ext cx="821018" cy="87068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04AF1D1-FEE5-9790-A577-E6673EF9DE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4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C2C583AD-E428-CA2E-B5DA-6C26E5F22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EA79A9-C2E2-ADFE-3225-5EA0B990C4B6}"/>
              </a:ext>
            </a:extLst>
          </p:cNvPr>
          <p:cNvSpPr/>
          <p:nvPr/>
        </p:nvSpPr>
        <p:spPr>
          <a:xfrm>
            <a:off x="864925" y="3102590"/>
            <a:ext cx="2817228" cy="433816"/>
          </a:xfrm>
          <a:prstGeom prst="roundRect">
            <a:avLst/>
          </a:prstGeom>
          <a:solidFill>
            <a:srgbClr val="068B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904D0-CC32-C911-AD2D-CA4A5BC3662A}"/>
              </a:ext>
            </a:extLst>
          </p:cNvPr>
          <p:cNvSpPr txBox="1"/>
          <p:nvPr/>
        </p:nvSpPr>
        <p:spPr>
          <a:xfrm>
            <a:off x="388473" y="698546"/>
            <a:ext cx="5296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4546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2-Notifications and alert</a:t>
            </a:r>
            <a:endParaRPr lang="en-GB" sz="60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C0E0CD-4B0E-5851-CD78-E90244CD1E93}"/>
              </a:ext>
            </a:extLst>
          </p:cNvPr>
          <p:cNvCxnSpPr>
            <a:cxnSpLocks/>
          </p:cNvCxnSpPr>
          <p:nvPr/>
        </p:nvCxnSpPr>
        <p:spPr>
          <a:xfrm>
            <a:off x="414480" y="1302985"/>
            <a:ext cx="5160410" cy="0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FEFD115-E6F8-A468-2A7E-7C146B32A9A7}"/>
              </a:ext>
            </a:extLst>
          </p:cNvPr>
          <p:cNvSpPr txBox="1"/>
          <p:nvPr/>
        </p:nvSpPr>
        <p:spPr>
          <a:xfrm>
            <a:off x="535928" y="1977975"/>
            <a:ext cx="1904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  <a:endParaRPr lang="en-GB" sz="24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1A3ED-F5D0-F6EA-0CBA-D078C0EE4C8E}"/>
              </a:ext>
            </a:extLst>
          </p:cNvPr>
          <p:cNvSpPr txBox="1"/>
          <p:nvPr/>
        </p:nvSpPr>
        <p:spPr>
          <a:xfrm>
            <a:off x="1118116" y="3102590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Courier Companies:</a:t>
            </a:r>
            <a:endParaRPr lang="en-GB" sz="1800" b="1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FE2E12-40A8-DDED-9B25-926E8E32435A}"/>
              </a:ext>
            </a:extLst>
          </p:cNvPr>
          <p:cNvSpPr txBox="1"/>
          <p:nvPr/>
        </p:nvSpPr>
        <p:spPr>
          <a:xfrm>
            <a:off x="811028" y="5465928"/>
            <a:ext cx="26019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Bid and ask price.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Last-traded price.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Volume traded.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DE370C-A57E-79A3-F9D0-B54F840565DA}"/>
              </a:ext>
            </a:extLst>
          </p:cNvPr>
          <p:cNvSpPr txBox="1"/>
          <p:nvPr/>
        </p:nvSpPr>
        <p:spPr>
          <a:xfrm>
            <a:off x="607706" y="3836236"/>
            <a:ext cx="3074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 Status.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Delivery confirmation.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6C99A1-8EB8-D768-1A65-B98C8F3F1527}"/>
              </a:ext>
            </a:extLst>
          </p:cNvPr>
          <p:cNvSpPr txBox="1"/>
          <p:nvPr/>
        </p:nvSpPr>
        <p:spPr>
          <a:xfrm>
            <a:off x="4352924" y="3856378"/>
            <a:ext cx="34453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Loan application (it is being processed now).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Transaction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Verification.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Self-service payment.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Payment reminders.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Missed payment alerts.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 billing enrollment.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Payment authorizations/confirmations.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766163-1E81-066F-A915-EB7281CD832E}"/>
              </a:ext>
            </a:extLst>
          </p:cNvPr>
          <p:cNvGrpSpPr/>
          <p:nvPr/>
        </p:nvGrpSpPr>
        <p:grpSpPr>
          <a:xfrm>
            <a:off x="544870" y="4623494"/>
            <a:ext cx="2577170" cy="730049"/>
            <a:chOff x="4361949" y="3132711"/>
            <a:chExt cx="2577170" cy="7300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77ED85-3F9E-C5FA-D4E8-5BF1E54234A8}"/>
                </a:ext>
              </a:extLst>
            </p:cNvPr>
            <p:cNvSpPr/>
            <p:nvPr/>
          </p:nvSpPr>
          <p:spPr>
            <a:xfrm>
              <a:off x="4661791" y="3241499"/>
              <a:ext cx="2277328" cy="433816"/>
            </a:xfrm>
            <a:prstGeom prst="roundRect">
              <a:avLst/>
            </a:prstGeom>
            <a:solidFill>
              <a:srgbClr val="068B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47B94B-2044-9259-BD6B-952D44FD5F88}"/>
                </a:ext>
              </a:extLst>
            </p:cNvPr>
            <p:cNvSpPr txBox="1"/>
            <p:nvPr/>
          </p:nvSpPr>
          <p:spPr>
            <a:xfrm>
              <a:off x="4970334" y="3269194"/>
              <a:ext cx="1750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Stock quotes: </a:t>
              </a:r>
              <a:endParaRPr lang="en-GB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195A1D4B-CFA1-28E5-173C-CB878C7D1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1949" y="3132711"/>
              <a:ext cx="599683" cy="730049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9E5E68C-7A2F-A64D-3353-86CCBA3D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89425" y="3236952"/>
              <a:ext cx="355180" cy="355180"/>
            </a:xfrm>
            <a:prstGeom prst="rect">
              <a:avLst/>
            </a:prstGeom>
          </p:spPr>
        </p:pic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1EC9FC72-BB56-2247-9E55-E70149DE9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928" y="2993802"/>
            <a:ext cx="599683" cy="73004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7A75579-C716-D93A-C331-C45F14AF2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706" y="3171584"/>
            <a:ext cx="454003" cy="237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D2DD6F-0118-18A4-6844-426DAAF6CC47}"/>
              </a:ext>
            </a:extLst>
          </p:cNvPr>
          <p:cNvGrpSpPr/>
          <p:nvPr/>
        </p:nvGrpSpPr>
        <p:grpSpPr>
          <a:xfrm>
            <a:off x="4151429" y="3018491"/>
            <a:ext cx="3745242" cy="730049"/>
            <a:chOff x="7954105" y="3132711"/>
            <a:chExt cx="3745242" cy="73004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0A6111C-5199-28A5-4110-C071115CD6F4}"/>
                </a:ext>
              </a:extLst>
            </p:cNvPr>
            <p:cNvSpPr/>
            <p:nvPr/>
          </p:nvSpPr>
          <p:spPr>
            <a:xfrm>
              <a:off x="8253948" y="3236952"/>
              <a:ext cx="3445399" cy="433816"/>
            </a:xfrm>
            <a:prstGeom prst="roundRect">
              <a:avLst/>
            </a:prstGeom>
            <a:solidFill>
              <a:srgbClr val="068B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D9945A-F98C-4617-9908-F23AC895535B}"/>
                </a:ext>
              </a:extLst>
            </p:cNvPr>
            <p:cNvSpPr txBox="1"/>
            <p:nvPr/>
          </p:nvSpPr>
          <p:spPr>
            <a:xfrm>
              <a:off x="8564237" y="3269194"/>
              <a:ext cx="3049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Insurance Sector &amp; Banks:</a:t>
              </a:r>
              <a:endParaRPr lang="en-GB" sz="1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AA51154-B376-0133-824B-16246CAFA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54105" y="3132711"/>
              <a:ext cx="599683" cy="730049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31EA8F5-C09B-C0A9-BD47-A57DB83A9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62754" y="3236283"/>
              <a:ext cx="382383" cy="379764"/>
            </a:xfrm>
            <a:prstGeom prst="rect">
              <a:avLst/>
            </a:prstGeom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16A057B-E332-74C6-5209-7800E52A3B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83604" y="1174395"/>
            <a:ext cx="4019923" cy="532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1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C2C583AD-E428-CA2E-B5DA-6C26E5F22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904D0-CC32-C911-AD2D-CA4A5BC3662A}"/>
              </a:ext>
            </a:extLst>
          </p:cNvPr>
          <p:cNvSpPr txBox="1"/>
          <p:nvPr/>
        </p:nvSpPr>
        <p:spPr>
          <a:xfrm>
            <a:off x="388473" y="699023"/>
            <a:ext cx="219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4546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3-Survey:</a:t>
            </a:r>
            <a:endParaRPr lang="en-GB" sz="32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C0E0CD-4B0E-5851-CD78-E90244CD1E93}"/>
              </a:ext>
            </a:extLst>
          </p:cNvPr>
          <p:cNvCxnSpPr>
            <a:cxnSpLocks/>
          </p:cNvCxnSpPr>
          <p:nvPr/>
        </p:nvCxnSpPr>
        <p:spPr>
          <a:xfrm>
            <a:off x="414480" y="1308053"/>
            <a:ext cx="2207725" cy="0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FEFD115-E6F8-A468-2A7E-7C146B32A9A7}"/>
              </a:ext>
            </a:extLst>
          </p:cNvPr>
          <p:cNvSpPr txBox="1"/>
          <p:nvPr/>
        </p:nvSpPr>
        <p:spPr>
          <a:xfrm>
            <a:off x="535928" y="2190688"/>
            <a:ext cx="1904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  <a:endParaRPr lang="en-GB" sz="24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9E14C6-0E23-AF38-C475-D977B9179F2C}"/>
              </a:ext>
            </a:extLst>
          </p:cNvPr>
          <p:cNvSpPr txBox="1"/>
          <p:nvPr/>
        </p:nvSpPr>
        <p:spPr>
          <a:xfrm>
            <a:off x="535928" y="3049438"/>
            <a:ext cx="5088124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Run surveys: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Want feedback on your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latest customer’s spa visit?</a:t>
            </a: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8A3086-061A-D37E-6132-06E959BD0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6127" y="1744615"/>
            <a:ext cx="6866256" cy="47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42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C2C583AD-E428-CA2E-B5DA-6C26E5F2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724308-6B94-029D-3935-A56133D0F1D3}"/>
              </a:ext>
            </a:extLst>
          </p:cNvPr>
          <p:cNvSpPr txBox="1"/>
          <p:nvPr/>
        </p:nvSpPr>
        <p:spPr>
          <a:xfrm>
            <a:off x="7018640" y="4029207"/>
            <a:ext cx="3942390" cy="1286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Lottery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Trivia quizzes or fun competitions with grand prizes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FB7DB0-94E5-9B29-02AE-7476D8187663}"/>
              </a:ext>
            </a:extLst>
          </p:cNvPr>
          <p:cNvSpPr/>
          <p:nvPr/>
        </p:nvSpPr>
        <p:spPr>
          <a:xfrm>
            <a:off x="1417937" y="3218866"/>
            <a:ext cx="2817228" cy="433816"/>
          </a:xfrm>
          <a:prstGeom prst="roundRect">
            <a:avLst/>
          </a:prstGeom>
          <a:solidFill>
            <a:srgbClr val="068B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E093EA-DF4F-409C-3A60-FDC9A305D8D0}"/>
              </a:ext>
            </a:extLst>
          </p:cNvPr>
          <p:cNvSpPr txBox="1"/>
          <p:nvPr/>
        </p:nvSpPr>
        <p:spPr>
          <a:xfrm>
            <a:off x="1883023" y="3251108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Mobile coupon</a:t>
            </a:r>
            <a:endParaRPr lang="en-GB" sz="18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DBFF474-E879-DB44-3E03-1D32E36916C6}"/>
              </a:ext>
            </a:extLst>
          </p:cNvPr>
          <p:cNvSpPr/>
          <p:nvPr/>
        </p:nvSpPr>
        <p:spPr>
          <a:xfrm>
            <a:off x="7511190" y="3224753"/>
            <a:ext cx="2817228" cy="433816"/>
          </a:xfrm>
          <a:prstGeom prst="roundRect">
            <a:avLst/>
          </a:prstGeom>
          <a:solidFill>
            <a:srgbClr val="068B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7DEA72-4456-878C-18BD-08C12E8A9BEF}"/>
              </a:ext>
            </a:extLst>
          </p:cNvPr>
          <p:cNvSpPr txBox="1"/>
          <p:nvPr/>
        </p:nvSpPr>
        <p:spPr>
          <a:xfrm>
            <a:off x="7799145" y="3256995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rtl="0"/>
            <a:r>
              <a:rPr lang="en-US" sz="1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Ride sweepstakes </a:t>
            </a:r>
            <a:endParaRPr lang="en-GB" sz="24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3984ADE3-8BDC-E195-D770-47C71CAA9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928" y="3968030"/>
            <a:ext cx="4707465" cy="2638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70F3D-44D6-41BE-20E0-57D61B5CA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8" y="4393229"/>
            <a:ext cx="4475771" cy="1832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07B77-B0C0-A592-F471-3C664C9CB9BD}"/>
              </a:ext>
            </a:extLst>
          </p:cNvPr>
          <p:cNvSpPr txBox="1"/>
          <p:nvPr/>
        </p:nvSpPr>
        <p:spPr>
          <a:xfrm>
            <a:off x="388472" y="699023"/>
            <a:ext cx="3034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4546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4-Promotion:</a:t>
            </a:r>
            <a:endParaRPr lang="en-GB" sz="60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740A4A-F484-049C-EE50-6D2D95A79C11}"/>
              </a:ext>
            </a:extLst>
          </p:cNvPr>
          <p:cNvCxnSpPr>
            <a:cxnSpLocks/>
          </p:cNvCxnSpPr>
          <p:nvPr/>
        </p:nvCxnSpPr>
        <p:spPr>
          <a:xfrm>
            <a:off x="414480" y="1303462"/>
            <a:ext cx="2852827" cy="0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D6D774-4F59-829C-34F4-A73EF45ED7CD}"/>
              </a:ext>
            </a:extLst>
          </p:cNvPr>
          <p:cNvSpPr txBox="1"/>
          <p:nvPr/>
        </p:nvSpPr>
        <p:spPr>
          <a:xfrm>
            <a:off x="535928" y="1641820"/>
            <a:ext cx="1904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  <a:endParaRPr lang="en-GB" sz="24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D0226-339B-69C6-68F0-AA72354D5006}"/>
              </a:ext>
            </a:extLst>
          </p:cNvPr>
          <p:cNvSpPr txBox="1"/>
          <p:nvPr/>
        </p:nvSpPr>
        <p:spPr>
          <a:xfrm>
            <a:off x="535928" y="2276928"/>
            <a:ext cx="72632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 offers,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Coupons, Loyalty Programs….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0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D79788E9-B1BB-55C2-8A06-A5B56C4D2A21}"/>
              </a:ext>
            </a:extLst>
          </p:cNvPr>
          <p:cNvSpPr txBox="1"/>
          <p:nvPr/>
        </p:nvSpPr>
        <p:spPr>
          <a:xfrm>
            <a:off x="388472" y="694705"/>
            <a:ext cx="4222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4546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5-Customer care:</a:t>
            </a:r>
            <a:endParaRPr lang="en-GB" sz="32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A436BB-B187-A95E-34B0-E7FA5B8F6173}"/>
              </a:ext>
            </a:extLst>
          </p:cNvPr>
          <p:cNvCxnSpPr>
            <a:cxnSpLocks/>
          </p:cNvCxnSpPr>
          <p:nvPr/>
        </p:nvCxnSpPr>
        <p:spPr>
          <a:xfrm>
            <a:off x="414480" y="1299144"/>
            <a:ext cx="3820685" cy="0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C2C583AD-E428-CA2E-B5DA-6C26E5F22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AC69817-B906-AEF2-1412-BEE3E3558A43}"/>
              </a:ext>
            </a:extLst>
          </p:cNvPr>
          <p:cNvSpPr txBox="1"/>
          <p:nvPr/>
        </p:nvSpPr>
        <p:spPr>
          <a:xfrm>
            <a:off x="535928" y="2060058"/>
            <a:ext cx="1904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  <a:endParaRPr lang="en-GB" sz="2400" b="1" dirty="0">
              <a:solidFill>
                <a:srgbClr val="068BBE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852CD-C04D-0C3C-AC9E-5A40ADD5AFC4}"/>
              </a:ext>
            </a:extLst>
          </p:cNvPr>
          <p:cNvSpPr txBox="1"/>
          <p:nvPr/>
        </p:nvSpPr>
        <p:spPr>
          <a:xfrm>
            <a:off x="535928" y="3186233"/>
            <a:ext cx="6953665" cy="2215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rtl="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Complaint Submission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Products, support request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sz="16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a poll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(Customer feedback):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Hear It from Your Audience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Opt-outs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Stop commands - automatic unsubscribe: </a:t>
            </a:r>
          </a:p>
          <a:p>
            <a:pPr lvl="0">
              <a:lnSpc>
                <a:spcPct val="150000"/>
              </a:lnSpc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(STOP, END, CANCEL, UNSUBSCRIBE or QUIT)</a:t>
            </a:r>
            <a:endParaRPr lang="en-US" sz="1400" i="1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Autoresponder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Non-Stop SMS Engagement: Around the Clock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endParaRPr lang="en-GB" sz="16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03B6BCF-CFCC-0EA2-7A49-BDFD0EF1D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5128" y="1570531"/>
            <a:ext cx="5470730" cy="455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4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1533688-B566-BA61-0A8A-B12C9E8FB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570531"/>
            <a:ext cx="12192000" cy="47263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9788E9-B1BB-55C2-8A06-A5B56C4D2A21}"/>
              </a:ext>
            </a:extLst>
          </p:cNvPr>
          <p:cNvSpPr txBox="1"/>
          <p:nvPr/>
        </p:nvSpPr>
        <p:spPr>
          <a:xfrm>
            <a:off x="388472" y="694705"/>
            <a:ext cx="52060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44546A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6-Renewal of services:</a:t>
            </a:r>
            <a:endParaRPr lang="en-GB" sz="3200" dirty="0">
              <a:solidFill>
                <a:srgbClr val="44546A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A436BB-B187-A95E-34B0-E7FA5B8F6173}"/>
              </a:ext>
            </a:extLst>
          </p:cNvPr>
          <p:cNvCxnSpPr>
            <a:cxnSpLocks/>
          </p:cNvCxnSpPr>
          <p:nvPr/>
        </p:nvCxnSpPr>
        <p:spPr>
          <a:xfrm>
            <a:off x="414480" y="1299144"/>
            <a:ext cx="4776952" cy="0"/>
          </a:xfrm>
          <a:prstGeom prst="line">
            <a:avLst/>
          </a:prstGeom>
          <a:ln w="38100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5E5542-DBE3-0B00-426B-E6AA6F105349}"/>
              </a:ext>
            </a:extLst>
          </p:cNvPr>
          <p:cNvSpPr txBox="1"/>
          <p:nvPr/>
        </p:nvSpPr>
        <p:spPr>
          <a:xfrm>
            <a:off x="1242947" y="2038071"/>
            <a:ext cx="989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68BBE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Such as: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Voting, Membership Renewals, Annual Subscriptions and much more 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5ABFB5E-990B-6EC1-243F-EEC98C3DA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1233" y="201168"/>
            <a:ext cx="10289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59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</TotalTime>
  <Words>472</Words>
  <Application>Microsoft Office PowerPoint</Application>
  <PresentationFormat>Widescreen</PresentationFormat>
  <Paragraphs>81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yara</dc:creator>
  <cp:lastModifiedBy>Yara</cp:lastModifiedBy>
  <cp:revision>44</cp:revision>
  <dcterms:created xsi:type="dcterms:W3CDTF">2022-01-31T20:27:51Z</dcterms:created>
  <dcterms:modified xsi:type="dcterms:W3CDTF">2024-11-10T10:35:50Z</dcterms:modified>
</cp:coreProperties>
</file>