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5" r:id="rId2"/>
    <p:sldId id="285" r:id="rId3"/>
    <p:sldId id="283" r:id="rId4"/>
    <p:sldId id="291" r:id="rId5"/>
    <p:sldId id="292" r:id="rId6"/>
    <p:sldId id="293" r:id="rId7"/>
    <p:sldId id="296" r:id="rId8"/>
    <p:sldId id="297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A0DB"/>
    <a:srgbClr val="74B8D7"/>
    <a:srgbClr val="43B6E1"/>
    <a:srgbClr val="A76AB8"/>
    <a:srgbClr val="E8E8E8"/>
    <a:srgbClr val="F7F7F7"/>
    <a:srgbClr val="FB880D"/>
    <a:srgbClr val="334163"/>
    <a:srgbClr val="0D0D0D"/>
    <a:srgbClr val="F2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DD6B4-BF4D-4FA9-B48F-1254FEBC5E00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BB614-B65E-491D-B007-AC587C5AA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4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CBB614-B65E-491D-B007-AC587C5AA48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08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A101E-2B4E-4984-B701-5D76D2701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2C435C-F18B-43C2-B2FB-892877D71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4BC98-AB2E-4535-889D-9EDCCAA99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80B9-E32C-4E00-9CCE-2603E50201FD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F85E5-34BC-4621-A90C-58E7960D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DA516-6F78-4484-BC6C-42B96A45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7C87-5F06-4F2F-A4D5-65F61209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75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B290A-3A51-471A-8316-0B84D3F6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A207C-205C-454C-9C84-F6612F921B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F0C2C-EAD8-4B02-9FEB-96E66B4B3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80B9-E32C-4E00-9CCE-2603E50201FD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C74A3-214A-4238-83B3-57F2E9A5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324A2-478E-4A7E-89AA-E6E1F419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7C87-5F06-4F2F-A4D5-65F61209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88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07CF8F-3D63-43FB-9DFD-F2513B459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FF58A-C01B-4618-ABBA-8D99F337C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521D1-9183-46DE-A61A-B369872D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80B9-E32C-4E00-9CCE-2603E50201FD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29A8F-BC2A-4223-81CA-8EE2BE74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2D94E-0CFB-4388-A3A1-3A5CB9B7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7C87-5F06-4F2F-A4D5-65F61209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70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7643-C976-480A-99C6-FE33D775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4C76-F7C3-4122-9A9A-A86987A3B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5311E-5616-4530-82DA-3DEC02F0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80B9-E32C-4E00-9CCE-2603E50201FD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5C543-61B1-4B83-9967-D96E2C41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CB733-101B-4820-BEA4-A7CC87EB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7C87-5F06-4F2F-A4D5-65F61209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61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FA78-DD27-4B60-9853-A49DD18E7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07BFE-DF3C-40CA-9A86-57C191540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5A350-CBD1-42C5-90DA-FAEB55FD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80B9-E32C-4E00-9CCE-2603E50201FD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2F98D-EBB1-4668-A808-1C2AA769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0EB48-1B78-47A2-869D-D000E5D0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7C87-5F06-4F2F-A4D5-65F61209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21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3963-B6B9-4E74-B20C-3C522387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BC3D5-8AF9-49F9-8DDC-FABFFEB7D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BAAFB-D7D2-4098-AC94-14E3A499E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AD3DBC-7D5F-4788-AE5E-AD549EF1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80B9-E32C-4E00-9CCE-2603E50201FD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B8907-6353-407C-BA8D-0CD8C88C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733C9-D576-4639-A152-2F722859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7C87-5F06-4F2F-A4D5-65F61209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3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61661-B535-4B75-8880-4B99A04B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119547-F371-4AA5-9891-7466DF77A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7A511-F4A6-40AF-A659-CAD6B84D3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5B82A-1CA2-4CDA-9D19-0539914D5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F962F-0B6B-4E17-BC8D-F129465B4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FB480-92F5-40F9-9F5D-E3D0E2722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80B9-E32C-4E00-9CCE-2603E50201FD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C0E6BD-32ED-4C60-93D1-49CB29F79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752631-9851-42E7-842F-59B5A4BE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7C87-5F06-4F2F-A4D5-65F61209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65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14222-3C18-44AB-A19B-AE571894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A32E7-1EBD-4878-BEA1-06034F90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80B9-E32C-4E00-9CCE-2603E50201FD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C4766-B566-46A0-AF3D-61045273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DC2ED-E9FB-40EF-AC51-D8C06E49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7C87-5F06-4F2F-A4D5-65F61209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02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52644-0969-4A04-950B-A3C25F67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80B9-E32C-4E00-9CCE-2603E50201FD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6A54F-1438-4631-AF76-61FF298E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05E97-ABAB-4AD9-BA61-EC4CA63D8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7C87-5F06-4F2F-A4D5-65F61209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39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16AF9-76A6-4CA3-85BE-946AF7790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C10BD-8073-4B6B-B8FC-2A2DC8DB9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19DCD-8FD4-4D4A-B281-8715A6BE2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12306-11D7-4FC2-9024-4B3E8F925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80B9-E32C-4E00-9CCE-2603E50201FD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93018-2379-481A-BC69-6DC32634E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5047B-9C60-4D22-B156-D963A3E0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7C87-5F06-4F2F-A4D5-65F61209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8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A358-E640-4168-B6BA-51092A43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28A6C-5ADA-4796-8CDA-F7C25A886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4D76F-F862-44BB-897E-3C5594716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92FD8-B63A-4C9D-AC2B-755FD177C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80B9-E32C-4E00-9CCE-2603E50201FD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B4AE4-F983-4789-8F60-D0A38DAD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772D6-A734-4795-91E8-F0EEEFCC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7C87-5F06-4F2F-A4D5-65F61209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82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B0069-AF56-4989-89C4-3295711F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C75B6-2CEC-4505-ABFC-C53B6979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6F4EA-43AE-46ED-9803-D4927D81B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480B9-E32C-4E00-9CCE-2603E50201FD}" type="datetimeFigureOut">
              <a:rPr lang="en-GB" smtClean="0"/>
              <a:t>10/11/2024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E113D-D650-4A7C-B887-0EEFF5A27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0B63F-62AB-40A9-AEC3-3403B5870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C7C87-5F06-4F2F-A4D5-65F612096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6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svg"/><Relationship Id="rId7" Type="http://schemas.openxmlformats.org/officeDocument/2006/relationships/image" Target="../media/image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svg"/><Relationship Id="rId3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6.svg"/><Relationship Id="rId5" Type="http://schemas.openxmlformats.org/officeDocument/2006/relationships/image" Target="../media/image24.sv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svg"/><Relationship Id="rId7" Type="http://schemas.openxmlformats.org/officeDocument/2006/relationships/image" Target="../media/image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4.svg"/><Relationship Id="rId5" Type="http://schemas.openxmlformats.org/officeDocument/2006/relationships/image" Target="../media/image6.svg"/><Relationship Id="rId10" Type="http://schemas.openxmlformats.org/officeDocument/2006/relationships/image" Target="../media/image33.png"/><Relationship Id="rId4" Type="http://schemas.openxmlformats.org/officeDocument/2006/relationships/image" Target="../media/image5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svg"/><Relationship Id="rId7" Type="http://schemas.openxmlformats.org/officeDocument/2006/relationships/image" Target="../media/image3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4.svg"/><Relationship Id="rId5" Type="http://schemas.openxmlformats.org/officeDocument/2006/relationships/image" Target="../media/image8.sv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sv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4.svg"/><Relationship Id="rId7" Type="http://schemas.openxmlformats.org/officeDocument/2006/relationships/image" Target="../media/image8.svg"/><Relationship Id="rId12" Type="http://schemas.openxmlformats.org/officeDocument/2006/relationships/image" Target="../media/image43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2.png"/><Relationship Id="rId5" Type="http://schemas.openxmlformats.org/officeDocument/2006/relationships/image" Target="../media/image6.svg"/><Relationship Id="rId10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5.svg"/><Relationship Id="rId7" Type="http://schemas.openxmlformats.org/officeDocument/2006/relationships/image" Target="../media/image8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47.svg"/><Relationship Id="rId5" Type="http://schemas.openxmlformats.org/officeDocument/2006/relationships/image" Target="../media/image6.svg"/><Relationship Id="rId10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12" Type="http://schemas.openxmlformats.org/officeDocument/2006/relationships/image" Target="../media/image51.sv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50.png"/><Relationship Id="rId5" Type="http://schemas.openxmlformats.org/officeDocument/2006/relationships/image" Target="../media/image7.png"/><Relationship Id="rId15" Type="http://schemas.openxmlformats.org/officeDocument/2006/relationships/image" Target="../media/image54.png"/><Relationship Id="rId10" Type="http://schemas.openxmlformats.org/officeDocument/2006/relationships/image" Target="../media/image49.svg"/><Relationship Id="rId4" Type="http://schemas.openxmlformats.org/officeDocument/2006/relationships/image" Target="../media/image6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14AC86B-D3B8-492F-E071-F9F607D71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952" y="195996"/>
            <a:ext cx="1981199" cy="1287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142B3C-210E-8EF2-823E-50F045874AE6}"/>
              </a:ext>
            </a:extLst>
          </p:cNvPr>
          <p:cNvSpPr txBox="1"/>
          <p:nvPr/>
        </p:nvSpPr>
        <p:spPr>
          <a:xfrm>
            <a:off x="490994" y="2565779"/>
            <a:ext cx="6301932" cy="454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A76AB8"/>
                </a:solidFill>
                <a:latin typeface="Century Gothic" panose="020B0502020202020204" pitchFamily="34" charset="0"/>
              </a:rPr>
              <a:t>OUR SMS Marketing Experts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are ready to provide you a 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19B78F1-D4D7-8C34-42B0-3539F02952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4135"/>
          <a:stretch/>
        </p:blipFill>
        <p:spPr>
          <a:xfrm>
            <a:off x="5109865" y="1582615"/>
            <a:ext cx="7082135" cy="527538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FA3D97E-0B93-0DA2-48AC-E7FEADDFA9F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  <a:solidFill>
            <a:srgbClr val="A6A6A6">
              <a:alpha val="12000"/>
            </a:srgbClr>
          </a:solidFill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A6E2D4AD-CE64-A8B7-C30B-971E0B146E8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5462" r="1971"/>
            <a:stretch/>
          </p:blipFill>
          <p:spPr>
            <a:xfrm>
              <a:off x="5773299" y="0"/>
              <a:ext cx="6418701" cy="5275385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2746B42D-D1E2-F366-1753-2CA02B2166C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5180"/>
            <a:stretch/>
          </p:blipFill>
          <p:spPr>
            <a:xfrm>
              <a:off x="-1" y="0"/>
              <a:ext cx="8074227" cy="68580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AFD8620-589E-4881-0271-A60801818C66}"/>
              </a:ext>
            </a:extLst>
          </p:cNvPr>
          <p:cNvSpPr txBox="1"/>
          <p:nvPr/>
        </p:nvSpPr>
        <p:spPr>
          <a:xfrm>
            <a:off x="490993" y="2947622"/>
            <a:ext cx="6301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FREE Personalized consultation!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B3D65D5B-D938-5D3C-CE6E-C68F70F7E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96893" y="2512918"/>
            <a:ext cx="752475" cy="128587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070C13A6-9A74-C18B-3F81-39EF6C0360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03037" y="145179"/>
            <a:ext cx="3704406" cy="248150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4C155A2-F664-920D-9603-6911316B9F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83797" y="3951488"/>
            <a:ext cx="1372600" cy="9253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55E184-E946-6F94-12A5-2B7DA5A66075}"/>
              </a:ext>
            </a:extLst>
          </p:cNvPr>
          <p:cNvSpPr txBox="1"/>
          <p:nvPr/>
        </p:nvSpPr>
        <p:spPr>
          <a:xfrm>
            <a:off x="2507948" y="4932141"/>
            <a:ext cx="19151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>
                <a:latin typeface="Century Gothic" panose="020B0502020202020204" pitchFamily="34" charset="0"/>
              </a:rPr>
              <a:t>YEARS OF SMS Experience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3FDEEB2-451D-0E91-90EE-4A2C8CDCA0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23856" y="3837225"/>
            <a:ext cx="4054369" cy="29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6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5609DB60-D2C4-1F9B-2947-5CF2E615A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45664" y="2891513"/>
            <a:ext cx="7683868" cy="39096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C3A2D15-E438-ECF3-0637-0A895FC83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2865" y="72556"/>
            <a:ext cx="7074000" cy="177802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4F4521-C45D-7C07-A76C-5EDCF6E17017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  <a:solidFill>
            <a:srgbClr val="A6A6A6">
              <a:alpha val="12000"/>
            </a:srgbClr>
          </a:solidFill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309152D-D605-57CA-E3AB-57A508037F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5462" r="1971"/>
            <a:stretch/>
          </p:blipFill>
          <p:spPr>
            <a:xfrm>
              <a:off x="5773299" y="0"/>
              <a:ext cx="6418701" cy="5275385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F255DD6-A0B4-B192-202D-4B703CAAB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5180"/>
            <a:stretch/>
          </p:blipFill>
          <p:spPr>
            <a:xfrm>
              <a:off x="-1" y="0"/>
              <a:ext cx="8074227" cy="6858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24EA341-CEA8-4C58-8A25-09F2718375A9}"/>
              </a:ext>
            </a:extLst>
          </p:cNvPr>
          <p:cNvSpPr txBox="1"/>
          <p:nvPr/>
        </p:nvSpPr>
        <p:spPr>
          <a:xfrm>
            <a:off x="1821264" y="1915455"/>
            <a:ext cx="8549473" cy="827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7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SMS Marketing consultants </a:t>
            </a:r>
            <a:r>
              <a:rPr lang="en-GB" sz="17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put a list of steps to help you make dramatic improvements in your business:</a:t>
            </a:r>
            <a:endParaRPr lang="en-GB" sz="1700" dirty="0">
              <a:solidFill>
                <a:schemeClr val="bg2">
                  <a:lumMod val="2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D383D5-61FF-C25A-6653-B569D8C3C026}"/>
              </a:ext>
            </a:extLst>
          </p:cNvPr>
          <p:cNvSpPr txBox="1"/>
          <p:nvPr/>
        </p:nvSpPr>
        <p:spPr>
          <a:xfrm>
            <a:off x="2319515" y="3219245"/>
            <a:ext cx="33750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How to Write a clear &amp; attractive Message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C7D25-71B5-11D9-DED1-00438482A889}"/>
              </a:ext>
            </a:extLst>
          </p:cNvPr>
          <p:cNvSpPr txBox="1"/>
          <p:nvPr/>
        </p:nvSpPr>
        <p:spPr>
          <a:xfrm>
            <a:off x="2620062" y="4167669"/>
            <a:ext cx="27739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How to Use Broadnet messaging features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FF787D-EAEF-C9B0-3F7A-35818BD8B761}"/>
              </a:ext>
            </a:extLst>
          </p:cNvPr>
          <p:cNvSpPr txBox="1"/>
          <p:nvPr/>
        </p:nvSpPr>
        <p:spPr>
          <a:xfrm>
            <a:off x="2388686" y="5184417"/>
            <a:ext cx="32367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How to Get your Timing Right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BBD57F-B3BB-D02A-00D9-ACEF58CD1C84}"/>
              </a:ext>
            </a:extLst>
          </p:cNvPr>
          <p:cNvSpPr txBox="1"/>
          <p:nvPr/>
        </p:nvSpPr>
        <p:spPr>
          <a:xfrm>
            <a:off x="2532865" y="6026582"/>
            <a:ext cx="29483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How to Select your specific Target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61F8C9-8172-18BD-E475-A3979726F6C0}"/>
              </a:ext>
            </a:extLst>
          </p:cNvPr>
          <p:cNvSpPr txBox="1"/>
          <p:nvPr/>
        </p:nvSpPr>
        <p:spPr>
          <a:xfrm>
            <a:off x="6965333" y="3219245"/>
            <a:ext cx="2614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How to Measure &amp; Track your campaign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B0070A-4774-42F4-7935-1429BC5CFDAF}"/>
              </a:ext>
            </a:extLst>
          </p:cNvPr>
          <p:cNvSpPr txBox="1"/>
          <p:nvPr/>
        </p:nvSpPr>
        <p:spPr>
          <a:xfrm>
            <a:off x="7073086" y="4167669"/>
            <a:ext cx="2399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How to Use our SMS Platform online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D44E92-5E7C-1BE9-1AC7-FE00E7741FF2}"/>
              </a:ext>
            </a:extLst>
          </p:cNvPr>
          <p:cNvSpPr txBox="1"/>
          <p:nvPr/>
        </p:nvSpPr>
        <p:spPr>
          <a:xfrm>
            <a:off x="6826919" y="5133905"/>
            <a:ext cx="2891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How to Get the benefits of SMS Integration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DD4823-FC75-FC37-E4E8-B97FDC54C56D}"/>
              </a:ext>
            </a:extLst>
          </p:cNvPr>
          <p:cNvSpPr txBox="1"/>
          <p:nvPr/>
        </p:nvSpPr>
        <p:spPr>
          <a:xfrm>
            <a:off x="7072560" y="6026582"/>
            <a:ext cx="24003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Century Gothic" panose="020B0502020202020204" pitchFamily="34" charset="0"/>
              </a:rPr>
              <a:t>How to reach the global market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8B0A8A-9A59-CFF0-3DA7-B53F2F568A56}"/>
              </a:ext>
            </a:extLst>
          </p:cNvPr>
          <p:cNvSpPr txBox="1"/>
          <p:nvPr/>
        </p:nvSpPr>
        <p:spPr>
          <a:xfrm>
            <a:off x="3139161" y="515506"/>
            <a:ext cx="589935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Do you want to create and implement a successful</a:t>
            </a:r>
          </a:p>
          <a:p>
            <a:r>
              <a:rPr lang="en-GB" sz="3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SMS Marketing campaign?</a:t>
            </a:r>
          </a:p>
        </p:txBody>
      </p:sp>
    </p:spTree>
    <p:extLst>
      <p:ext uri="{BB962C8B-B14F-4D97-AF65-F5344CB8AC3E}">
        <p14:creationId xmlns:p14="http://schemas.microsoft.com/office/powerpoint/2010/main" val="269768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4EEA2868-F862-98AC-46CD-1E860AEDE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813" y="1632268"/>
            <a:ext cx="2242675" cy="7671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35F280B-BB2C-194F-E161-ADCF1361E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5794" y="187184"/>
            <a:ext cx="4406448" cy="167182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4F4521-C45D-7C07-A76C-5EDCF6E17017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  <a:solidFill>
            <a:srgbClr val="A6A6A6">
              <a:alpha val="12000"/>
            </a:srgbClr>
          </a:solidFill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309152D-D605-57CA-E3AB-57A508037F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t="5462" r="1971"/>
            <a:stretch/>
          </p:blipFill>
          <p:spPr>
            <a:xfrm>
              <a:off x="5773299" y="0"/>
              <a:ext cx="6418701" cy="5275385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F255DD6-A0B4-B192-202D-4B703CAAB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5180"/>
            <a:stretch/>
          </p:blipFill>
          <p:spPr>
            <a:xfrm>
              <a:off x="-1" y="0"/>
              <a:ext cx="8074227" cy="6858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38B0A8A-9A59-CFF0-3DA7-B53F2F568A56}"/>
              </a:ext>
            </a:extLst>
          </p:cNvPr>
          <p:cNvSpPr txBox="1"/>
          <p:nvPr/>
        </p:nvSpPr>
        <p:spPr>
          <a:xfrm>
            <a:off x="4702624" y="665376"/>
            <a:ext cx="2786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Case Study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DB4D74-BE43-7260-A917-10B236E1B7D7}"/>
              </a:ext>
            </a:extLst>
          </p:cNvPr>
          <p:cNvSpPr txBox="1"/>
          <p:nvPr/>
        </p:nvSpPr>
        <p:spPr>
          <a:xfrm>
            <a:off x="608112" y="2427229"/>
            <a:ext cx="61992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Write a Business Case Study according to</a:t>
            </a:r>
          </a:p>
          <a:p>
            <a:r>
              <a:rPr lang="en-GB" dirty="0">
                <a:latin typeface="Century Gothic" panose="020B0502020202020204" pitchFamily="34" charset="0"/>
              </a:rPr>
              <a:t>Market Research, Competitive advantages...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2731DE-A466-1F75-091F-E1AD05138463}"/>
              </a:ext>
            </a:extLst>
          </p:cNvPr>
          <p:cNvSpPr txBox="1"/>
          <p:nvPr/>
        </p:nvSpPr>
        <p:spPr>
          <a:xfrm>
            <a:off x="608112" y="3966568"/>
            <a:ext cx="6277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This Plan will include:</a:t>
            </a:r>
          </a:p>
          <a:p>
            <a:r>
              <a:rPr lang="en-GB" dirty="0">
                <a:latin typeface="Century Gothic" panose="020B0502020202020204" pitchFamily="34" charset="0"/>
              </a:rPr>
              <a:t> </a:t>
            </a:r>
            <a:r>
              <a:rPr lang="en-GB" b="1" dirty="0">
                <a:latin typeface="Century Gothic" panose="020B0502020202020204" pitchFamily="34" charset="0"/>
              </a:rPr>
              <a:t>I.</a:t>
            </a:r>
            <a:r>
              <a:rPr lang="en-GB" dirty="0">
                <a:latin typeface="Century Gothic" panose="020B0502020202020204" pitchFamily="34" charset="0"/>
              </a:rPr>
              <a:t> SMS Samples.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2.</a:t>
            </a:r>
            <a:r>
              <a:rPr lang="en-GB" dirty="0">
                <a:latin typeface="Century Gothic" panose="020B0502020202020204" pitchFamily="34" charset="0"/>
              </a:rPr>
              <a:t> Adding attractive Features.</a:t>
            </a:r>
          </a:p>
          <a:p>
            <a:r>
              <a:rPr lang="en-GB" b="1" dirty="0">
                <a:latin typeface="Century Gothic" panose="020B0502020202020204" pitchFamily="34" charset="0"/>
              </a:rPr>
              <a:t>3. </a:t>
            </a:r>
            <a:r>
              <a:rPr lang="en-GB" dirty="0">
                <a:latin typeface="Century Gothic" panose="020B0502020202020204" pitchFamily="34" charset="0"/>
              </a:rPr>
              <a:t>SMS process Suggestion by Target, Quantity, Time..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F92A40-B21F-2AD7-98BF-AB608D7AACB4}"/>
              </a:ext>
            </a:extLst>
          </p:cNvPr>
          <p:cNvSpPr txBox="1"/>
          <p:nvPr/>
        </p:nvSpPr>
        <p:spPr>
          <a:xfrm>
            <a:off x="608112" y="6058031"/>
            <a:ext cx="6277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Create Brand </a:t>
            </a:r>
            <a:r>
              <a:rPr lang="en-GB" dirty="0" err="1">
                <a:latin typeface="Century Gothic" panose="020B0502020202020204" pitchFamily="34" charset="0"/>
              </a:rPr>
              <a:t>awarness</a:t>
            </a:r>
            <a:r>
              <a:rPr lang="en-GB" dirty="0">
                <a:latin typeface="Century Gothic" panose="020B0502020202020204" pitchFamily="34" charset="0"/>
              </a:rPr>
              <a:t>, Increase Sales,</a:t>
            </a:r>
          </a:p>
          <a:p>
            <a:r>
              <a:rPr lang="en-GB" dirty="0">
                <a:latin typeface="Century Gothic" panose="020B0502020202020204" pitchFamily="34" charset="0"/>
              </a:rPr>
              <a:t>increase number of new clients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CCD65CF6-0C2F-AA9D-8F76-E7FCDB55F3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69297" y="644457"/>
            <a:ext cx="6459855" cy="6193308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9B19B69A-EEDB-3147-7B7D-B0BF51AAD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21911" y="3105185"/>
            <a:ext cx="1113702" cy="13432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169A70F-E4E6-D904-B466-9D26108597B1}"/>
              </a:ext>
            </a:extLst>
          </p:cNvPr>
          <p:cNvSpPr txBox="1"/>
          <p:nvPr/>
        </p:nvSpPr>
        <p:spPr>
          <a:xfrm>
            <a:off x="1092650" y="1762862"/>
            <a:ext cx="16025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Challenge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4486A93-E726-F292-F3B5-83247D33A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813" y="3159731"/>
            <a:ext cx="2242675" cy="76711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14A4E5A-4D89-A0E2-F93A-3FBEF4857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813" y="5292793"/>
            <a:ext cx="2242675" cy="76711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59B1123-702D-CF06-FBFD-3BAC43DC7E20}"/>
              </a:ext>
            </a:extLst>
          </p:cNvPr>
          <p:cNvSpPr txBox="1"/>
          <p:nvPr/>
        </p:nvSpPr>
        <p:spPr>
          <a:xfrm>
            <a:off x="1165804" y="3310521"/>
            <a:ext cx="1279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Solution</a:t>
            </a:r>
            <a:endParaRPr lang="en-GB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863039-A251-A2E0-F540-CA8DA66AAFCE}"/>
              </a:ext>
            </a:extLst>
          </p:cNvPr>
          <p:cNvSpPr txBox="1"/>
          <p:nvPr/>
        </p:nvSpPr>
        <p:spPr>
          <a:xfrm>
            <a:off x="1231705" y="5442552"/>
            <a:ext cx="1100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339505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c 20">
            <a:extLst>
              <a:ext uri="{FF2B5EF4-FFF2-40B4-BE49-F238E27FC236}">
                <a16:creationId xmlns:a16="http://schemas.microsoft.com/office/drawing/2014/main" id="{2BDA39FE-1B91-AD92-A0BA-DE981FD6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1565" y="218474"/>
            <a:ext cx="5739305" cy="174295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4F4521-C45D-7C07-A76C-5EDCF6E17017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  <a:solidFill>
            <a:srgbClr val="A6A6A6">
              <a:alpha val="12000"/>
            </a:srgbClr>
          </a:solidFill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309152D-D605-57CA-E3AB-57A508037F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5462" r="1971"/>
            <a:stretch/>
          </p:blipFill>
          <p:spPr>
            <a:xfrm>
              <a:off x="5773299" y="0"/>
              <a:ext cx="6418701" cy="5275385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F255DD6-A0B4-B192-202D-4B703CAAB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5180"/>
            <a:stretch/>
          </p:blipFill>
          <p:spPr>
            <a:xfrm>
              <a:off x="-1" y="0"/>
              <a:ext cx="8074227" cy="6858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38B0A8A-9A59-CFF0-3DA7-B53F2F568A56}"/>
              </a:ext>
            </a:extLst>
          </p:cNvPr>
          <p:cNvSpPr txBox="1"/>
          <p:nvPr/>
        </p:nvSpPr>
        <p:spPr>
          <a:xfrm>
            <a:off x="3370955" y="708383"/>
            <a:ext cx="5278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Company Background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C858EDA-94C1-CC2C-0DE7-CBF0A80C9EBC}"/>
              </a:ext>
            </a:extLst>
          </p:cNvPr>
          <p:cNvSpPr txBox="1">
            <a:spLocks/>
          </p:cNvSpPr>
          <p:nvPr/>
        </p:nvSpPr>
        <p:spPr>
          <a:xfrm>
            <a:off x="622151" y="2849830"/>
            <a:ext cx="3716169" cy="120266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500" b="1" dirty="0">
                <a:latin typeface="Century Gothic" panose="020B0502020202020204" pitchFamily="34" charset="0"/>
              </a:rPr>
              <a:t>Company Location:</a:t>
            </a:r>
          </a:p>
          <a:p>
            <a:pPr>
              <a:lnSpc>
                <a:spcPct val="70000"/>
              </a:lnSpc>
              <a:defRPr/>
            </a:pPr>
            <a:r>
              <a:rPr lang="en-US" sz="1500" b="1" dirty="0">
                <a:latin typeface="Century Gothic" panose="020B0502020202020204" pitchFamily="34" charset="0"/>
              </a:rPr>
              <a:t>Company Head Office Location:</a:t>
            </a:r>
          </a:p>
          <a:p>
            <a:pPr>
              <a:lnSpc>
                <a:spcPct val="70000"/>
              </a:lnSpc>
              <a:defRPr/>
            </a:pPr>
            <a:r>
              <a:rPr lang="en-US" sz="1500" b="1" dirty="0">
                <a:latin typeface="Century Gothic" panose="020B0502020202020204" pitchFamily="34" charset="0"/>
              </a:rPr>
              <a:t>Main Branches Locations:</a:t>
            </a:r>
          </a:p>
          <a:p>
            <a:pPr>
              <a:lnSpc>
                <a:spcPct val="70000"/>
              </a:lnSpc>
              <a:defRPr/>
            </a:pPr>
            <a:r>
              <a:rPr lang="en-US" sz="1500" b="1" dirty="0">
                <a:latin typeface="Century Gothic" panose="020B0502020202020204" pitchFamily="34" charset="0"/>
              </a:rPr>
              <a:t>International Branches Locations: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E169220-E35D-29C5-ECDD-1D832F7A3BF8}"/>
              </a:ext>
            </a:extLst>
          </p:cNvPr>
          <p:cNvSpPr txBox="1">
            <a:spLocks/>
          </p:cNvSpPr>
          <p:nvPr/>
        </p:nvSpPr>
        <p:spPr>
          <a:xfrm>
            <a:off x="561011" y="4300041"/>
            <a:ext cx="7886700" cy="78263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>
                <a:solidFill>
                  <a:srgbClr val="04A0DB"/>
                </a:solidFill>
                <a:latin typeface="Century Gothic" panose="020B0502020202020204" pitchFamily="34" charset="0"/>
              </a:rPr>
              <a:t>Do you use SMS?   </a:t>
            </a:r>
            <a:r>
              <a:rPr lang="en-US" sz="1500" b="1" dirty="0">
                <a:latin typeface="Century Gothic" panose="020B0502020202020204" pitchFamily="34" charset="0"/>
              </a:rPr>
              <a:t>No……    Yes……       </a:t>
            </a:r>
          </a:p>
          <a:p>
            <a:pPr marL="0" indent="0" fontAlgn="auto">
              <a:lnSpc>
                <a:spcPct val="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i="1" dirty="0">
                <a:latin typeface="Century Gothic" panose="020B0502020202020204" pitchFamily="34" charset="0"/>
              </a:rPr>
              <a:t>If yes mention the time of sending:</a:t>
            </a:r>
            <a:endParaRPr lang="en-US" sz="1200" b="1" dirty="0">
              <a:latin typeface="Century Gothic" panose="020B0502020202020204" pitchFamily="34" charset="0"/>
            </a:endParaRPr>
          </a:p>
          <a:p>
            <a:pPr marL="0" indent="0" fontAlgn="auto">
              <a:lnSpc>
                <a:spcPct val="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i="1" dirty="0">
                <a:latin typeface="Century Gothic" panose="020B0502020202020204" pitchFamily="34" charset="0"/>
              </a:rPr>
              <a:t>Weekly……  Monthly……  Yearly……  Occasionally……  Rarely……  </a:t>
            </a:r>
            <a:endParaRPr lang="en-US" sz="1200" b="1" dirty="0">
              <a:latin typeface="Century Gothic" panose="020B0502020202020204" pitchFamily="34" charset="0"/>
            </a:endParaRPr>
          </a:p>
          <a:p>
            <a:pPr marL="0" indent="0" fontAlgn="auto">
              <a:lnSpc>
                <a:spcPct val="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200" b="1" dirty="0">
              <a:latin typeface="Century Gothic" panose="020B0502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500" b="1" dirty="0">
              <a:latin typeface="Century Gothic" panose="020B0502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4C6C55-68E7-BA7D-96F8-614B066E0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13" y="5171317"/>
            <a:ext cx="78867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rgbClr val="04A0DB"/>
                </a:solidFill>
                <a:latin typeface="Century Gothic" panose="020B0502020202020204" pitchFamily="34" charset="0"/>
              </a:rPr>
              <a:t>Do you have Database: </a:t>
            </a:r>
            <a:r>
              <a:rPr lang="en-US" altLang="en-US" sz="1500" b="1" dirty="0">
                <a:latin typeface="Century Gothic" panose="020B0502020202020204" pitchFamily="34" charset="0"/>
              </a:rPr>
              <a:t>No……    Yes……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rgbClr val="04A0DB"/>
                </a:solidFill>
                <a:latin typeface="Century Gothic" panose="020B0502020202020204" pitchFamily="34" charset="0"/>
              </a:rPr>
              <a:t>Do you use: </a:t>
            </a:r>
            <a:r>
              <a:rPr lang="en-US" altLang="en-US" sz="1500" b="1" dirty="0">
                <a:latin typeface="Century Gothic" panose="020B0502020202020204" pitchFamily="34" charset="0"/>
              </a:rPr>
              <a:t>Own database …… Targeted Database …… </a:t>
            </a:r>
          </a:p>
        </p:txBody>
      </p:sp>
      <p:sp>
        <p:nvSpPr>
          <p:cNvPr id="16" name="Rectangle 52">
            <a:extLst>
              <a:ext uri="{FF2B5EF4-FFF2-40B4-BE49-F238E27FC236}">
                <a16:creationId xmlns:a16="http://schemas.microsoft.com/office/drawing/2014/main" id="{7C92B8A9-94E8-F646-2EA8-13ADD783A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13" y="6069842"/>
            <a:ext cx="7648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4A0DB"/>
                </a:solidFill>
                <a:latin typeface="Century Gothic" panose="020B0502020202020204" pitchFamily="34" charset="0"/>
              </a:rPr>
              <a:t>Date of Campaign: </a:t>
            </a:r>
            <a:r>
              <a:rPr lang="en-US" altLang="en-US" sz="1600" b="1" dirty="0">
                <a:latin typeface="Century Gothic" panose="020B0502020202020204" pitchFamily="34" charset="0"/>
              </a:rPr>
              <a:t>…………                      </a:t>
            </a:r>
            <a:r>
              <a:rPr lang="en-US" altLang="en-US" sz="1800" b="1" dirty="0">
                <a:solidFill>
                  <a:srgbClr val="04A0DB"/>
                </a:solidFill>
                <a:latin typeface="Century Gothic" panose="020B0502020202020204" pitchFamily="34" charset="0"/>
              </a:rPr>
              <a:t>Budget: </a:t>
            </a:r>
            <a:r>
              <a:rPr lang="en-US" altLang="en-US" sz="1600" b="1" dirty="0">
                <a:solidFill>
                  <a:srgbClr val="04A0DB"/>
                </a:solidFill>
                <a:latin typeface="Century Gothic" panose="020B0502020202020204" pitchFamily="34" charset="0"/>
              </a:rPr>
              <a:t>$ </a:t>
            </a:r>
            <a:r>
              <a:rPr lang="en-US" altLang="en-US" sz="1600" b="1" dirty="0">
                <a:latin typeface="Century Gothic" panose="020B0502020202020204" pitchFamily="34" charset="0"/>
              </a:rPr>
              <a:t>…………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7319FA79-8D1F-9883-0042-B88B3D9807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23700" y="2619946"/>
            <a:ext cx="3210005" cy="414282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143164C-45C3-3934-1D6A-0348593162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8026" y="2027858"/>
            <a:ext cx="2989773" cy="6609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4C9CBA-BCFA-361B-5E9B-B5E283AA46CF}"/>
              </a:ext>
            </a:extLst>
          </p:cNvPr>
          <p:cNvSpPr txBox="1"/>
          <p:nvPr/>
        </p:nvSpPr>
        <p:spPr>
          <a:xfrm>
            <a:off x="1311098" y="2180615"/>
            <a:ext cx="1745269" cy="35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Location: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A503ED-21DC-38A2-6D96-143ABD8A9650}"/>
              </a:ext>
            </a:extLst>
          </p:cNvPr>
          <p:cNvGrpSpPr/>
          <p:nvPr/>
        </p:nvGrpSpPr>
        <p:grpSpPr>
          <a:xfrm>
            <a:off x="6242991" y="2094578"/>
            <a:ext cx="2824561" cy="827610"/>
            <a:chOff x="8447711" y="2028004"/>
            <a:chExt cx="2824561" cy="827610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C9DC1CA-9C2E-891C-7556-82720125C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47711" y="2028004"/>
              <a:ext cx="2824561" cy="82761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25B8590-ADC0-15D3-4B3B-E8AD2DCBACE2}"/>
                </a:ext>
              </a:extLst>
            </p:cNvPr>
            <p:cNvGrpSpPr/>
            <p:nvPr/>
          </p:nvGrpSpPr>
          <p:grpSpPr>
            <a:xfrm>
              <a:off x="9080964" y="2118995"/>
              <a:ext cx="1927504" cy="640176"/>
              <a:chOff x="9080964" y="2118995"/>
              <a:chExt cx="1927504" cy="640176"/>
            </a:xfrm>
          </p:grpSpPr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BA770C5-A847-E2F8-29C5-8CF19F1ABA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80964" y="2118995"/>
                <a:ext cx="1917979" cy="323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1600" b="1" dirty="0">
                    <a:solidFill>
                      <a:srgbClr val="04A0DB"/>
                    </a:solidFill>
                    <a:latin typeface="Century Gothic" panose="020B0502020202020204" pitchFamily="34" charset="0"/>
                  </a:rPr>
                  <a:t>Company Name: </a:t>
                </a:r>
              </a:p>
            </p:txBody>
          </p:sp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5DADD0A0-E8E3-C7AE-BA34-D6483BCB75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90489" y="2435674"/>
                <a:ext cx="1917979" cy="323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r>
                  <a:rPr lang="en-US" altLang="en-US" sz="1600" b="1" dirty="0">
                    <a:solidFill>
                      <a:srgbClr val="04A0DB"/>
                    </a:solidFill>
                    <a:latin typeface="Century Gothic" panose="020B0502020202020204" pitchFamily="34" charset="0"/>
                  </a:rPr>
                  <a:t>Business Field: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2180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4F4521-C45D-7C07-A76C-5EDCF6E17017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  <a:solidFill>
            <a:srgbClr val="A6A6A6">
              <a:alpha val="12000"/>
            </a:srgbClr>
          </a:solidFill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309152D-D605-57CA-E3AB-57A508037F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462" r="1971"/>
            <a:stretch/>
          </p:blipFill>
          <p:spPr>
            <a:xfrm>
              <a:off x="5773299" y="0"/>
              <a:ext cx="6418701" cy="5275385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F255DD6-A0B4-B192-202D-4B703CAAB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5180"/>
            <a:stretch/>
          </p:blipFill>
          <p:spPr>
            <a:xfrm>
              <a:off x="-1" y="0"/>
              <a:ext cx="8074227" cy="6858000"/>
            </a:xfrm>
            <a:prstGeom prst="rect">
              <a:avLst/>
            </a:prstGeom>
          </p:spPr>
        </p:pic>
      </p:grpSp>
      <p:sp>
        <p:nvSpPr>
          <p:cNvPr id="17" name="TextBox 13">
            <a:extLst>
              <a:ext uri="{FF2B5EF4-FFF2-40B4-BE49-F238E27FC236}">
                <a16:creationId xmlns:a16="http://schemas.microsoft.com/office/drawing/2014/main" id="{CEFB1E15-FA69-2830-DDDB-7157F726E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080" y="3182273"/>
            <a:ext cx="4619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i="1" dirty="0">
                <a:latin typeface="Century Gothic" panose="020B0502020202020204" pitchFamily="34" charset="0"/>
              </a:rPr>
              <a:t>This is our Suggestion for You local/international: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230E5A51-439A-A45D-704F-28B427AA9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2167" y="1131173"/>
            <a:ext cx="5598778" cy="565800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BF24C01-2FA2-30E4-5570-A09EE8DBE589}"/>
              </a:ext>
            </a:extLst>
          </p:cNvPr>
          <p:cNvSpPr/>
          <p:nvPr/>
        </p:nvSpPr>
        <p:spPr>
          <a:xfrm>
            <a:off x="334604" y="3675727"/>
            <a:ext cx="1513861" cy="443468"/>
          </a:xfrm>
          <a:prstGeom prst="rect">
            <a:avLst/>
          </a:prstGeom>
          <a:solidFill>
            <a:srgbClr val="A76A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4D0154-FFED-70CD-46FB-6F3DFAC0E626}"/>
              </a:ext>
            </a:extLst>
          </p:cNvPr>
          <p:cNvSpPr/>
          <p:nvPr/>
        </p:nvSpPr>
        <p:spPr>
          <a:xfrm>
            <a:off x="1884989" y="3675727"/>
            <a:ext cx="1513861" cy="443468"/>
          </a:xfrm>
          <a:prstGeom prst="rect">
            <a:avLst/>
          </a:prstGeom>
          <a:solidFill>
            <a:srgbClr val="A76A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4C7C3B-A6D2-E9C8-03A7-933922CA680E}"/>
              </a:ext>
            </a:extLst>
          </p:cNvPr>
          <p:cNvSpPr/>
          <p:nvPr/>
        </p:nvSpPr>
        <p:spPr>
          <a:xfrm>
            <a:off x="3422106" y="3675727"/>
            <a:ext cx="1513861" cy="443468"/>
          </a:xfrm>
          <a:prstGeom prst="rect">
            <a:avLst/>
          </a:prstGeom>
          <a:solidFill>
            <a:srgbClr val="A76A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67C6EA-1588-661B-6D27-259A0C5B5C44}"/>
              </a:ext>
            </a:extLst>
          </p:cNvPr>
          <p:cNvSpPr/>
          <p:nvPr/>
        </p:nvSpPr>
        <p:spPr>
          <a:xfrm>
            <a:off x="4953267" y="3675727"/>
            <a:ext cx="1513861" cy="443468"/>
          </a:xfrm>
          <a:prstGeom prst="rect">
            <a:avLst/>
          </a:prstGeom>
          <a:solidFill>
            <a:srgbClr val="A76A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A7D3E2-9118-02AF-CD43-737EB5164CE0}"/>
              </a:ext>
            </a:extLst>
          </p:cNvPr>
          <p:cNvSpPr txBox="1"/>
          <p:nvPr/>
        </p:nvSpPr>
        <p:spPr>
          <a:xfrm>
            <a:off x="575312" y="3701533"/>
            <a:ext cx="958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Date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F339F1-4AF3-863B-D4AE-83A53EAD194C}"/>
              </a:ext>
            </a:extLst>
          </p:cNvPr>
          <p:cNvSpPr txBox="1"/>
          <p:nvPr/>
        </p:nvSpPr>
        <p:spPr>
          <a:xfrm>
            <a:off x="2125309" y="3701533"/>
            <a:ext cx="958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Time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2CD90A-5E85-BFCA-18C3-3470FD43E2F3}"/>
              </a:ext>
            </a:extLst>
          </p:cNvPr>
          <p:cNvSpPr txBox="1"/>
          <p:nvPr/>
        </p:nvSpPr>
        <p:spPr>
          <a:xfrm>
            <a:off x="3723744" y="3701533"/>
            <a:ext cx="958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Target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CE7235-348F-78F0-BBD3-23E2847AFE3F}"/>
              </a:ext>
            </a:extLst>
          </p:cNvPr>
          <p:cNvSpPr txBox="1"/>
          <p:nvPr/>
        </p:nvSpPr>
        <p:spPr>
          <a:xfrm>
            <a:off x="5148306" y="3701533"/>
            <a:ext cx="1235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entury Gothic" panose="020B0502020202020204" pitchFamily="34" charset="0"/>
              </a:rPr>
              <a:t>Quantity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4DD256-A6DD-0DD5-C3C5-16D02DB81F9A}"/>
              </a:ext>
            </a:extLst>
          </p:cNvPr>
          <p:cNvGrpSpPr/>
          <p:nvPr/>
        </p:nvGrpSpPr>
        <p:grpSpPr>
          <a:xfrm>
            <a:off x="334604" y="4187193"/>
            <a:ext cx="6132524" cy="1941825"/>
            <a:chOff x="334604" y="4187193"/>
            <a:chExt cx="6132524" cy="194182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3FC4872-088C-BE70-3F80-DC33E3354190}"/>
                </a:ext>
              </a:extLst>
            </p:cNvPr>
            <p:cNvSpPr/>
            <p:nvPr/>
          </p:nvSpPr>
          <p:spPr>
            <a:xfrm>
              <a:off x="334604" y="4187193"/>
              <a:ext cx="1513861" cy="443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415BB1-104B-9B6C-5ABC-EABADBA25355}"/>
                </a:ext>
              </a:extLst>
            </p:cNvPr>
            <p:cNvSpPr/>
            <p:nvPr/>
          </p:nvSpPr>
          <p:spPr>
            <a:xfrm>
              <a:off x="1884989" y="4187193"/>
              <a:ext cx="1513861" cy="443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EC0CD13-4B09-135F-E015-5E85C4B8C5D8}"/>
                </a:ext>
              </a:extLst>
            </p:cNvPr>
            <p:cNvSpPr/>
            <p:nvPr/>
          </p:nvSpPr>
          <p:spPr>
            <a:xfrm>
              <a:off x="3422106" y="4187193"/>
              <a:ext cx="1513861" cy="443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9E05D49-509F-23DC-876E-FE8137CD8C1B}"/>
                </a:ext>
              </a:extLst>
            </p:cNvPr>
            <p:cNvSpPr/>
            <p:nvPr/>
          </p:nvSpPr>
          <p:spPr>
            <a:xfrm>
              <a:off x="4953267" y="4187193"/>
              <a:ext cx="1513861" cy="443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AE1682A-43F2-5FCC-ACEB-1887EEE1B75B}"/>
                </a:ext>
              </a:extLst>
            </p:cNvPr>
            <p:cNvSpPr/>
            <p:nvPr/>
          </p:nvSpPr>
          <p:spPr>
            <a:xfrm>
              <a:off x="334604" y="4682129"/>
              <a:ext cx="1513861" cy="4434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607FA3-24E4-1E83-ABD1-BAD3195C7CC0}"/>
                </a:ext>
              </a:extLst>
            </p:cNvPr>
            <p:cNvSpPr/>
            <p:nvPr/>
          </p:nvSpPr>
          <p:spPr>
            <a:xfrm>
              <a:off x="1884989" y="4682129"/>
              <a:ext cx="1513861" cy="4434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9D18A4C-6B32-8F6E-3338-F36562707E1A}"/>
                </a:ext>
              </a:extLst>
            </p:cNvPr>
            <p:cNvSpPr/>
            <p:nvPr/>
          </p:nvSpPr>
          <p:spPr>
            <a:xfrm>
              <a:off x="3422106" y="4682129"/>
              <a:ext cx="1513861" cy="4434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A8EA105-E6C9-58C8-8AC5-2D2CC9048E35}"/>
                </a:ext>
              </a:extLst>
            </p:cNvPr>
            <p:cNvSpPr/>
            <p:nvPr/>
          </p:nvSpPr>
          <p:spPr>
            <a:xfrm>
              <a:off x="4953267" y="4682129"/>
              <a:ext cx="1513861" cy="4434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C7229A2-8C3D-4204-34E4-0F837AB10D6A}"/>
                </a:ext>
              </a:extLst>
            </p:cNvPr>
            <p:cNvSpPr/>
            <p:nvPr/>
          </p:nvSpPr>
          <p:spPr>
            <a:xfrm>
              <a:off x="334604" y="5170950"/>
              <a:ext cx="1513861" cy="443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34CAB74-8900-7F13-C84A-2527CF3255DF}"/>
                </a:ext>
              </a:extLst>
            </p:cNvPr>
            <p:cNvSpPr/>
            <p:nvPr/>
          </p:nvSpPr>
          <p:spPr>
            <a:xfrm>
              <a:off x="1884989" y="5170950"/>
              <a:ext cx="1513861" cy="443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037093D-793C-AD28-669A-26B8A8B9EB0D}"/>
                </a:ext>
              </a:extLst>
            </p:cNvPr>
            <p:cNvSpPr/>
            <p:nvPr/>
          </p:nvSpPr>
          <p:spPr>
            <a:xfrm>
              <a:off x="3422106" y="5170950"/>
              <a:ext cx="1513861" cy="443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F5A5D1F-DF5A-4410-7C8D-3B9E5D7D8A8F}"/>
                </a:ext>
              </a:extLst>
            </p:cNvPr>
            <p:cNvSpPr/>
            <p:nvPr/>
          </p:nvSpPr>
          <p:spPr>
            <a:xfrm>
              <a:off x="4953267" y="5170950"/>
              <a:ext cx="1513861" cy="44346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0AD966F-A17F-040B-6A51-78AC17ADB382}"/>
                </a:ext>
              </a:extLst>
            </p:cNvPr>
            <p:cNvSpPr/>
            <p:nvPr/>
          </p:nvSpPr>
          <p:spPr>
            <a:xfrm>
              <a:off x="334604" y="5685550"/>
              <a:ext cx="1513861" cy="4434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E2AB23B-FD46-5C61-6A1D-D9FAB1DF6FC0}"/>
                </a:ext>
              </a:extLst>
            </p:cNvPr>
            <p:cNvSpPr/>
            <p:nvPr/>
          </p:nvSpPr>
          <p:spPr>
            <a:xfrm>
              <a:off x="1884989" y="5685550"/>
              <a:ext cx="1513861" cy="4434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4820F29-455B-A63F-3375-0455AF31B77E}"/>
                </a:ext>
              </a:extLst>
            </p:cNvPr>
            <p:cNvSpPr/>
            <p:nvPr/>
          </p:nvSpPr>
          <p:spPr>
            <a:xfrm>
              <a:off x="3422106" y="5685550"/>
              <a:ext cx="1513861" cy="4434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C55AA81-27AF-36AD-7EBB-E1DB6932C5FD}"/>
                </a:ext>
              </a:extLst>
            </p:cNvPr>
            <p:cNvSpPr/>
            <p:nvPr/>
          </p:nvSpPr>
          <p:spPr>
            <a:xfrm>
              <a:off x="4953267" y="5685550"/>
              <a:ext cx="1513861" cy="4434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8E08082E-3EC2-29EA-C868-47EC252C9731}"/>
              </a:ext>
            </a:extLst>
          </p:cNvPr>
          <p:cNvSpPr txBox="1"/>
          <p:nvPr/>
        </p:nvSpPr>
        <p:spPr>
          <a:xfrm>
            <a:off x="376199" y="2027148"/>
            <a:ext cx="1749110" cy="288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rgbClr val="74B8D7"/>
                </a:solidFill>
                <a:latin typeface="Century Gothic" panose="020B0502020202020204" pitchFamily="34" charset="0"/>
              </a:rPr>
              <a:t>SMS Samples: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0A2576-7252-F533-0B4E-7AFAF592F368}"/>
              </a:ext>
            </a:extLst>
          </p:cNvPr>
          <p:cNvSpPr txBox="1"/>
          <p:nvPr/>
        </p:nvSpPr>
        <p:spPr>
          <a:xfrm>
            <a:off x="388920" y="6291564"/>
            <a:ext cx="3334824" cy="288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auto">
              <a:lnSpc>
                <a:spcPct val="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rgbClr val="74B8D7"/>
                </a:solidFill>
                <a:latin typeface="Century Gothic" panose="020B0502020202020204" pitchFamily="34" charset="0"/>
              </a:rPr>
              <a:t>Any New added value idea: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B0FB4C7-6794-BAEC-D96E-70B2DC642EE9}"/>
              </a:ext>
            </a:extLst>
          </p:cNvPr>
          <p:cNvSpPr/>
          <p:nvPr/>
        </p:nvSpPr>
        <p:spPr>
          <a:xfrm>
            <a:off x="334604" y="1886544"/>
            <a:ext cx="6132524" cy="1183419"/>
          </a:xfrm>
          <a:prstGeom prst="rect">
            <a:avLst/>
          </a:prstGeom>
          <a:noFill/>
          <a:ln w="63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D8E921-BF46-7FF3-481D-2E67B61885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55409">
            <a:off x="9384168" y="1111100"/>
            <a:ext cx="2685844" cy="34126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36F49DD-82A8-7E91-C351-7A7738624949}"/>
              </a:ext>
            </a:extLst>
          </p:cNvPr>
          <p:cNvGrpSpPr/>
          <p:nvPr/>
        </p:nvGrpSpPr>
        <p:grpSpPr>
          <a:xfrm>
            <a:off x="4251359" y="147786"/>
            <a:ext cx="3689282" cy="1399728"/>
            <a:chOff x="4452069" y="147786"/>
            <a:chExt cx="3689282" cy="1399728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B6ABDE0-2E78-A1FB-704F-C38894E7A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452069" y="147786"/>
              <a:ext cx="3689282" cy="139972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36E60A-48FF-F02D-7D81-214D50EDD723}"/>
                </a:ext>
              </a:extLst>
            </p:cNvPr>
            <p:cNvSpPr txBox="1"/>
            <p:nvPr/>
          </p:nvSpPr>
          <p:spPr>
            <a:xfrm>
              <a:off x="5130111" y="490190"/>
              <a:ext cx="23331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Strategy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4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4F4521-C45D-7C07-A76C-5EDCF6E17017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  <a:solidFill>
            <a:srgbClr val="A6A6A6">
              <a:alpha val="12000"/>
            </a:srgbClr>
          </a:solidFill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309152D-D605-57CA-E3AB-57A508037F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462" r="1971"/>
            <a:stretch/>
          </p:blipFill>
          <p:spPr>
            <a:xfrm>
              <a:off x="5773299" y="0"/>
              <a:ext cx="6418701" cy="5275385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F255DD6-A0B4-B192-202D-4B703CAAB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5180"/>
            <a:stretch/>
          </p:blipFill>
          <p:spPr>
            <a:xfrm>
              <a:off x="-1" y="0"/>
              <a:ext cx="8074227" cy="6858000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BF24C01-2FA2-30E4-5570-A09EE8DBE589}"/>
              </a:ext>
            </a:extLst>
          </p:cNvPr>
          <p:cNvSpPr/>
          <p:nvPr/>
        </p:nvSpPr>
        <p:spPr>
          <a:xfrm>
            <a:off x="718063" y="186813"/>
            <a:ext cx="5051681" cy="596149"/>
          </a:xfrm>
          <a:prstGeom prst="rect">
            <a:avLst/>
          </a:prstGeom>
          <a:solidFill>
            <a:srgbClr val="A76A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4D0154-FFED-70CD-46FB-6F3DFAC0E626}"/>
              </a:ext>
            </a:extLst>
          </p:cNvPr>
          <p:cNvSpPr/>
          <p:nvPr/>
        </p:nvSpPr>
        <p:spPr>
          <a:xfrm>
            <a:off x="5888067" y="186813"/>
            <a:ext cx="5051681" cy="596149"/>
          </a:xfrm>
          <a:prstGeom prst="rect">
            <a:avLst/>
          </a:prstGeom>
          <a:solidFill>
            <a:srgbClr val="A76A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3FC4872-088C-BE70-3F80-DC33E3354190}"/>
              </a:ext>
            </a:extLst>
          </p:cNvPr>
          <p:cNvSpPr/>
          <p:nvPr/>
        </p:nvSpPr>
        <p:spPr>
          <a:xfrm>
            <a:off x="718063" y="854060"/>
            <a:ext cx="5051681" cy="142842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415BB1-104B-9B6C-5ABC-EABADBA25355}"/>
              </a:ext>
            </a:extLst>
          </p:cNvPr>
          <p:cNvSpPr/>
          <p:nvPr/>
        </p:nvSpPr>
        <p:spPr>
          <a:xfrm>
            <a:off x="5891622" y="854060"/>
            <a:ext cx="5051681" cy="142842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E1682A-43F2-5FCC-ACEB-1887EEE1B75B}"/>
              </a:ext>
            </a:extLst>
          </p:cNvPr>
          <p:cNvSpPr/>
          <p:nvPr/>
        </p:nvSpPr>
        <p:spPr>
          <a:xfrm>
            <a:off x="718063" y="2349935"/>
            <a:ext cx="5051681" cy="142842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D607FA3-24E4-1E83-ABD1-BAD3195C7CC0}"/>
              </a:ext>
            </a:extLst>
          </p:cNvPr>
          <p:cNvSpPr/>
          <p:nvPr/>
        </p:nvSpPr>
        <p:spPr>
          <a:xfrm>
            <a:off x="5891622" y="2349935"/>
            <a:ext cx="5051681" cy="142842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C7229A2-8C3D-4204-34E4-0F837AB10D6A}"/>
              </a:ext>
            </a:extLst>
          </p:cNvPr>
          <p:cNvSpPr/>
          <p:nvPr/>
        </p:nvSpPr>
        <p:spPr>
          <a:xfrm>
            <a:off x="718063" y="3835951"/>
            <a:ext cx="5051681" cy="142842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34CAB74-8900-7F13-C84A-2527CF3255DF}"/>
              </a:ext>
            </a:extLst>
          </p:cNvPr>
          <p:cNvSpPr/>
          <p:nvPr/>
        </p:nvSpPr>
        <p:spPr>
          <a:xfrm>
            <a:off x="5891622" y="3835951"/>
            <a:ext cx="5051681" cy="142842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0AD966F-A17F-040B-6A51-78AC17ADB382}"/>
              </a:ext>
            </a:extLst>
          </p:cNvPr>
          <p:cNvSpPr/>
          <p:nvPr/>
        </p:nvSpPr>
        <p:spPr>
          <a:xfrm>
            <a:off x="718063" y="5321778"/>
            <a:ext cx="5051681" cy="142842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2AB23B-FD46-5C61-6A1D-D9FAB1DF6FC0}"/>
              </a:ext>
            </a:extLst>
          </p:cNvPr>
          <p:cNvSpPr/>
          <p:nvPr/>
        </p:nvSpPr>
        <p:spPr>
          <a:xfrm>
            <a:off x="5891622" y="5321778"/>
            <a:ext cx="5051681" cy="142842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43743A-6770-F3F5-C98E-AEDDDC93E4AF}"/>
              </a:ext>
            </a:extLst>
          </p:cNvPr>
          <p:cNvSpPr txBox="1"/>
          <p:nvPr/>
        </p:nvSpPr>
        <p:spPr>
          <a:xfrm>
            <a:off x="1955672" y="232211"/>
            <a:ext cx="311404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you have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909C1F-C0EC-8158-A5B9-1813E3E91815}"/>
              </a:ext>
            </a:extLst>
          </p:cNvPr>
          <p:cNvSpPr txBox="1"/>
          <p:nvPr/>
        </p:nvSpPr>
        <p:spPr>
          <a:xfrm>
            <a:off x="7335550" y="232211"/>
            <a:ext cx="311404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</a:t>
            </a:r>
            <a:r>
              <a:rPr lang="en-US" sz="2500" b="1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we offer</a:t>
            </a:r>
            <a:endParaRPr lang="en-US" sz="2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5434AA-2A59-9B4F-3039-AC37E61CD87A}"/>
              </a:ext>
            </a:extLst>
          </p:cNvPr>
          <p:cNvSpPr txBox="1"/>
          <p:nvPr/>
        </p:nvSpPr>
        <p:spPr>
          <a:xfrm>
            <a:off x="917224" y="983983"/>
            <a:ext cx="1476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entury Gothic" panose="020B0502020202020204" pitchFamily="34" charset="0"/>
              </a:rPr>
              <a:t>Book Now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4C6D26-802B-CD6C-EDD1-AEAEFFB8B3EE}"/>
              </a:ext>
            </a:extLst>
          </p:cNvPr>
          <p:cNvSpPr txBox="1"/>
          <p:nvPr/>
        </p:nvSpPr>
        <p:spPr>
          <a:xfrm>
            <a:off x="989113" y="2453026"/>
            <a:ext cx="1067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entury Gothic" panose="020B0502020202020204" pitchFamily="34" charset="0"/>
              </a:rPr>
              <a:t>Menu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A6924-9175-BCD0-723C-5BA08108D9A7}"/>
              </a:ext>
            </a:extLst>
          </p:cNvPr>
          <p:cNvSpPr txBox="1"/>
          <p:nvPr/>
        </p:nvSpPr>
        <p:spPr>
          <a:xfrm>
            <a:off x="917224" y="3976272"/>
            <a:ext cx="2283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entury Gothic" panose="020B0502020202020204" pitchFamily="34" charset="0"/>
              </a:rPr>
              <a:t>Recipes &amp; Tips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BD741F-4CC8-79B2-0DDD-604A2FDF37D7}"/>
              </a:ext>
            </a:extLst>
          </p:cNvPr>
          <p:cNvSpPr txBox="1"/>
          <p:nvPr/>
        </p:nvSpPr>
        <p:spPr>
          <a:xfrm>
            <a:off x="916987" y="5492323"/>
            <a:ext cx="13423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Century Gothic" panose="020B0502020202020204" pitchFamily="34" charset="0"/>
              </a:rPr>
              <a:t>Delivery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663C5C-9584-4666-DF57-70294B971D96}"/>
              </a:ext>
            </a:extLst>
          </p:cNvPr>
          <p:cNvSpPr txBox="1"/>
          <p:nvPr/>
        </p:nvSpPr>
        <p:spPr>
          <a:xfrm>
            <a:off x="6179207" y="1360481"/>
            <a:ext cx="4684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To send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SMS to confirm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the reservation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6E7471-2C2C-CBF9-A2A9-E8C33BEB52BB}"/>
              </a:ext>
            </a:extLst>
          </p:cNvPr>
          <p:cNvSpPr txBox="1"/>
          <p:nvPr/>
        </p:nvSpPr>
        <p:spPr>
          <a:xfrm>
            <a:off x="6096000" y="2400165"/>
            <a:ext cx="47686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To Send</a:t>
            </a:r>
            <a:r>
              <a:rPr lang="en-US" sz="1600" baseline="0" dirty="0">
                <a:latin typeface="Century Gothic" panose="020B0502020202020204" pitchFamily="34" charset="0"/>
              </a:rPr>
              <a:t> the menu as a flipping page via link in SMS.</a:t>
            </a:r>
          </a:p>
          <a:p>
            <a:r>
              <a:rPr lang="en-US" sz="1600" b="1" baseline="0" dirty="0">
                <a:latin typeface="Century Gothic" panose="020B0502020202020204" pitchFamily="34" charset="0"/>
              </a:rPr>
              <a:t>For example: </a:t>
            </a:r>
            <a:r>
              <a:rPr lang="en-US" sz="1600" baseline="0" dirty="0" err="1">
                <a:latin typeface="Century Gothic" panose="020B0502020202020204" pitchFamily="34" charset="0"/>
              </a:rPr>
              <a:t>Comptoir</a:t>
            </a:r>
            <a:r>
              <a:rPr lang="en-US" sz="1600" baseline="0" dirty="0">
                <a:latin typeface="Century Gothic" panose="020B0502020202020204" pitchFamily="34" charset="0"/>
              </a:rPr>
              <a:t> </a:t>
            </a:r>
            <a:r>
              <a:rPr lang="en-US" sz="1600" baseline="0" dirty="0" err="1">
                <a:latin typeface="Century Gothic" panose="020B0502020202020204" pitchFamily="34" charset="0"/>
              </a:rPr>
              <a:t>libanais</a:t>
            </a:r>
            <a:r>
              <a:rPr lang="en-US" sz="1600" baseline="0" dirty="0">
                <a:latin typeface="Century Gothic" panose="020B0502020202020204" pitchFamily="34" charset="0"/>
              </a:rPr>
              <a:t> has a special breakfast, check our menu: https://goo.gl/H3ezkt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A4E1BD-2A31-628B-CCE0-AEE6BC2D4A61}"/>
              </a:ext>
            </a:extLst>
          </p:cNvPr>
          <p:cNvSpPr txBox="1"/>
          <p:nvPr/>
        </p:nvSpPr>
        <p:spPr>
          <a:xfrm>
            <a:off x="6204147" y="4092259"/>
            <a:ext cx="46597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Since you have a </a:t>
            </a:r>
            <a:r>
              <a:rPr lang="en-US" sz="1600" b="1" dirty="0">
                <a:latin typeface="Century Gothic" panose="020B0502020202020204" pitchFamily="34" charset="0"/>
              </a:rPr>
              <a:t>database</a:t>
            </a:r>
            <a:r>
              <a:rPr lang="en-US" sz="1600" b="1" baseline="0" dirty="0">
                <a:latin typeface="Century Gothic" panose="020B0502020202020204" pitchFamily="34" charset="0"/>
              </a:rPr>
              <a:t> by gender </a:t>
            </a:r>
            <a:r>
              <a:rPr lang="en-US" sz="1600" baseline="0" dirty="0">
                <a:latin typeface="Century Gothic" panose="020B0502020202020204" pitchFamily="34" charset="0"/>
              </a:rPr>
              <a:t>you can share it with the Female who is interested in this recipes via SMS.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F264A37-ED8D-5BFF-25D7-C1DB32093D08}"/>
              </a:ext>
            </a:extLst>
          </p:cNvPr>
          <p:cNvSpPr txBox="1"/>
          <p:nvPr/>
        </p:nvSpPr>
        <p:spPr>
          <a:xfrm>
            <a:off x="6145571" y="5397152"/>
            <a:ext cx="48610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Send</a:t>
            </a:r>
            <a:r>
              <a:rPr lang="en-US" sz="1600" b="1" baseline="0" dirty="0">
                <a:latin typeface="Century Gothic" panose="020B0502020202020204" pitchFamily="34" charset="0"/>
              </a:rPr>
              <a:t> Tracking delivery message:</a:t>
            </a:r>
          </a:p>
          <a:p>
            <a:r>
              <a:rPr lang="en-US" sz="1600" b="1" baseline="0" dirty="0">
                <a:latin typeface="Century Gothic" panose="020B0502020202020204" pitchFamily="34" charset="0"/>
              </a:rPr>
              <a:t>1</a:t>
            </a:r>
            <a:r>
              <a:rPr lang="en-US" sz="1600" b="1" baseline="30000" dirty="0">
                <a:latin typeface="Century Gothic" panose="020B0502020202020204" pitchFamily="34" charset="0"/>
              </a:rPr>
              <a:t>st</a:t>
            </a:r>
            <a:r>
              <a:rPr lang="en-US" sz="1600" b="1" baseline="0" dirty="0">
                <a:latin typeface="Century Gothic" panose="020B0502020202020204" pitchFamily="34" charset="0"/>
              </a:rPr>
              <a:t>: </a:t>
            </a:r>
            <a:r>
              <a:rPr lang="en-US" sz="1600" baseline="0" dirty="0">
                <a:latin typeface="Century Gothic" panose="020B0502020202020204" pitchFamily="34" charset="0"/>
              </a:rPr>
              <a:t>Once order is done</a:t>
            </a:r>
          </a:p>
          <a:p>
            <a:r>
              <a:rPr lang="en-US" sz="1600" b="1" baseline="0" dirty="0">
                <a:latin typeface="Century Gothic" panose="020B0502020202020204" pitchFamily="34" charset="0"/>
              </a:rPr>
              <a:t>2</a:t>
            </a:r>
            <a:r>
              <a:rPr lang="en-US" sz="1600" b="1" baseline="30000" dirty="0">
                <a:latin typeface="Century Gothic" panose="020B0502020202020204" pitchFamily="34" charset="0"/>
              </a:rPr>
              <a:t>nd</a:t>
            </a:r>
            <a:r>
              <a:rPr lang="en-US" sz="1600" b="1" baseline="0" dirty="0">
                <a:latin typeface="Century Gothic" panose="020B0502020202020204" pitchFamily="34" charset="0"/>
              </a:rPr>
              <a:t>: </a:t>
            </a:r>
            <a:r>
              <a:rPr lang="en-US" sz="1600" baseline="0" dirty="0">
                <a:latin typeface="Century Gothic" panose="020B0502020202020204" pitchFamily="34" charset="0"/>
              </a:rPr>
              <a:t>once order is on the way</a:t>
            </a:r>
          </a:p>
          <a:p>
            <a:r>
              <a:rPr lang="en-US" sz="1600" b="1" baseline="0" dirty="0">
                <a:latin typeface="Century Gothic" panose="020B0502020202020204" pitchFamily="34" charset="0"/>
              </a:rPr>
              <a:t>3</a:t>
            </a:r>
            <a:r>
              <a:rPr lang="en-US" sz="1600" b="1" baseline="30000" dirty="0">
                <a:latin typeface="Century Gothic" panose="020B0502020202020204" pitchFamily="34" charset="0"/>
              </a:rPr>
              <a:t>rd</a:t>
            </a:r>
            <a:r>
              <a:rPr lang="en-US" sz="1600" b="1" baseline="0" dirty="0">
                <a:latin typeface="Century Gothic" panose="020B0502020202020204" pitchFamily="34" charset="0"/>
              </a:rPr>
              <a:t>: </a:t>
            </a:r>
            <a:r>
              <a:rPr lang="en-US" sz="1600" baseline="0" dirty="0">
                <a:latin typeface="Century Gothic" panose="020B0502020202020204" pitchFamily="34" charset="0"/>
              </a:rPr>
              <a:t>Once order is received</a:t>
            </a:r>
          </a:p>
          <a:p>
            <a:r>
              <a:rPr lang="en-US" sz="1600" b="1" baseline="0" dirty="0">
                <a:latin typeface="Century Gothic" panose="020B0502020202020204" pitchFamily="34" charset="0"/>
              </a:rPr>
              <a:t>4</a:t>
            </a:r>
            <a:r>
              <a:rPr lang="en-US" sz="1600" b="1" baseline="30000" dirty="0">
                <a:latin typeface="Century Gothic" panose="020B0502020202020204" pitchFamily="34" charset="0"/>
              </a:rPr>
              <a:t>th</a:t>
            </a:r>
            <a:r>
              <a:rPr lang="en-US" sz="1600" b="1" baseline="0" dirty="0">
                <a:latin typeface="Century Gothic" panose="020B0502020202020204" pitchFamily="34" charset="0"/>
              </a:rPr>
              <a:t>: </a:t>
            </a:r>
            <a:r>
              <a:rPr lang="en-US" sz="1600" baseline="0" dirty="0">
                <a:latin typeface="Century Gothic" panose="020B0502020202020204" pitchFamily="34" charset="0"/>
              </a:rPr>
              <a:t>Feedback SMS (Do you like “Yes” or “No”</a:t>
            </a:r>
          </a:p>
        </p:txBody>
      </p:sp>
      <p:pic>
        <p:nvPicPr>
          <p:cNvPr id="33" name="Picture 11">
            <a:extLst>
              <a:ext uri="{FF2B5EF4-FFF2-40B4-BE49-F238E27FC236}">
                <a16:creationId xmlns:a16="http://schemas.microsoft.com/office/drawing/2014/main" id="{DB5BE59E-F52A-ADC1-3ED2-BA73C249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83" y="5797651"/>
            <a:ext cx="28733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56CDD59-F929-BD90-F0B8-D3178444B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495" y="905764"/>
            <a:ext cx="919551" cy="130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1BA2C5-C411-9942-CCE2-6E96EE81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14" y="2528127"/>
            <a:ext cx="110331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E985B22B-0FB8-6F55-AFB8-94FE051A0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64" y="4345604"/>
            <a:ext cx="2869812" cy="64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22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raphic 61">
            <a:extLst>
              <a:ext uri="{FF2B5EF4-FFF2-40B4-BE49-F238E27FC236}">
                <a16:creationId xmlns:a16="http://schemas.microsoft.com/office/drawing/2014/main" id="{5A50297C-791E-95BB-BBF5-EF1FCDD76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490" y="1214456"/>
            <a:ext cx="2989773" cy="660938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480A3880-A624-4D19-1A4A-FF95A02CD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490" y="2993829"/>
            <a:ext cx="2989773" cy="6609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4F4521-C45D-7C07-A76C-5EDCF6E17017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  <a:solidFill>
            <a:srgbClr val="A6A6A6">
              <a:alpha val="12000"/>
            </a:srgbClr>
          </a:solidFill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309152D-D605-57CA-E3AB-57A508037F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5462" r="1971"/>
            <a:stretch/>
          </p:blipFill>
          <p:spPr>
            <a:xfrm>
              <a:off x="5773299" y="0"/>
              <a:ext cx="6418701" cy="5275385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F255DD6-A0B4-B192-202D-4B703CAAB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5180"/>
            <a:stretch/>
          </p:blipFill>
          <p:spPr>
            <a:xfrm>
              <a:off x="-1" y="0"/>
              <a:ext cx="8074227" cy="6858000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88162F0-6DC3-355E-EF9E-608032105C48}"/>
              </a:ext>
            </a:extLst>
          </p:cNvPr>
          <p:cNvGrpSpPr/>
          <p:nvPr/>
        </p:nvGrpSpPr>
        <p:grpSpPr>
          <a:xfrm>
            <a:off x="4251359" y="147786"/>
            <a:ext cx="3689282" cy="1399728"/>
            <a:chOff x="4452069" y="147786"/>
            <a:chExt cx="3689282" cy="1399728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14A1AAFD-E4B7-24BD-54BC-BD1154481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52069" y="147786"/>
              <a:ext cx="3689282" cy="139972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1837CB-3AA5-5322-FD97-D6C049560BC8}"/>
                </a:ext>
              </a:extLst>
            </p:cNvPr>
            <p:cNvSpPr txBox="1"/>
            <p:nvPr/>
          </p:nvSpPr>
          <p:spPr>
            <a:xfrm>
              <a:off x="5130111" y="490190"/>
              <a:ext cx="23331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Strategy</a:t>
              </a:r>
            </a:p>
          </p:txBody>
        </p:sp>
      </p:grpSp>
      <p:sp>
        <p:nvSpPr>
          <p:cNvPr id="2" name="TextBox 5">
            <a:extLst>
              <a:ext uri="{FF2B5EF4-FFF2-40B4-BE49-F238E27FC236}">
                <a16:creationId xmlns:a16="http://schemas.microsoft.com/office/drawing/2014/main" id="{43043CD5-F6C9-44A3-9196-B680AF743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37" y="5756192"/>
            <a:ext cx="87035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entury Gothic" panose="020B0502020202020204" pitchFamily="34" charset="0"/>
              </a:rPr>
              <a:t>survey for competition/contest/prize, that can be an added value for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entury Gothic" panose="020B0502020202020204" pitchFamily="34" charset="0"/>
              </a:rPr>
              <a:t>you to get a new contact who are interested in your product: </a:t>
            </a:r>
            <a:r>
              <a:rPr lang="en-US" altLang="en-US" sz="1400" b="1" u="sng" dirty="0">
                <a:solidFill>
                  <a:srgbClr val="04A0DB"/>
                </a:solidFill>
                <a:latin typeface="Century Gothic" panose="020B0502020202020204" pitchFamily="34" charset="0"/>
              </a:rPr>
              <a:t>https://www.broadnet.me/products/bulk-sms/</a:t>
            </a:r>
            <a:endParaRPr lang="en-US" altLang="en-US" sz="1400" dirty="0">
              <a:solidFill>
                <a:srgbClr val="04A0DB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entury Gothic" panose="020B0502020202020204" pitchFamily="34" charset="0"/>
              </a:rPr>
              <a:t>For any submission in this survey you will receive an email with the requested details.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9B97AF-55E9-EAE7-D338-B8C3E146F84E}"/>
              </a:ext>
            </a:extLst>
          </p:cNvPr>
          <p:cNvSpPr txBox="1"/>
          <p:nvPr/>
        </p:nvSpPr>
        <p:spPr>
          <a:xfrm>
            <a:off x="613319" y="1936263"/>
            <a:ext cx="57318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entury Gothic" panose="020B0502020202020204" pitchFamily="34" charset="0"/>
              </a:rPr>
              <a:t>***Do integration via our API where you can send SMS through your software for example: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entury Gothic" panose="020B0502020202020204" pitchFamily="34" charset="0"/>
              </a:rPr>
              <a:t>“Thank you for your visiting us”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Century Gothic" panose="020B0502020202020204" pitchFamily="34" charset="0"/>
              </a:rPr>
              <a:t>“Birthday Message, </a:t>
            </a:r>
            <a:r>
              <a:rPr lang="en-US" altLang="en-US" sz="1400" b="1" dirty="0">
                <a:latin typeface="Century Gothic" panose="020B0502020202020204" pitchFamily="34" charset="0"/>
              </a:rPr>
              <a:t>10% Discount…”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F8A92926-A264-65DF-223E-D30C28C6B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64" y="3752663"/>
            <a:ext cx="2175173" cy="129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BEBAA3ED-7A87-ABBB-E454-6DE5BC22EF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17303" y="1582629"/>
            <a:ext cx="4987220" cy="56371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659500C-CB43-5770-D269-E654DC3CA8DF}"/>
              </a:ext>
            </a:extLst>
          </p:cNvPr>
          <p:cNvSpPr txBox="1"/>
          <p:nvPr/>
        </p:nvSpPr>
        <p:spPr>
          <a:xfrm>
            <a:off x="1285341" y="1336308"/>
            <a:ext cx="1567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entury Gothic" panose="020B0502020202020204" pitchFamily="34" charset="0"/>
              </a:rPr>
              <a:t>Added Value: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C66AEF-3620-CA34-777F-DBDEE7B13510}"/>
              </a:ext>
            </a:extLst>
          </p:cNvPr>
          <p:cNvSpPr txBox="1"/>
          <p:nvPr/>
        </p:nvSpPr>
        <p:spPr>
          <a:xfrm>
            <a:off x="814047" y="3155021"/>
            <a:ext cx="26160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entury Gothic" panose="020B0502020202020204" pitchFamily="34" charset="0"/>
              </a:rPr>
              <a:t>Add our SMS Features: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50F434-30DF-C090-2AC9-0444DA914D0E}"/>
              </a:ext>
            </a:extLst>
          </p:cNvPr>
          <p:cNvSpPr txBox="1"/>
          <p:nvPr/>
        </p:nvSpPr>
        <p:spPr>
          <a:xfrm>
            <a:off x="729022" y="4165215"/>
            <a:ext cx="949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solidFill>
                  <a:srgbClr val="04A0DB"/>
                </a:solidFill>
                <a:latin typeface="Century Gothic" panose="020B0502020202020204" pitchFamily="34" charset="0"/>
              </a:rPr>
              <a:t>Emoji</a:t>
            </a:r>
            <a:endParaRPr lang="en-GB" dirty="0">
              <a:solidFill>
                <a:srgbClr val="04A0DB"/>
              </a:solidFill>
            </a:endParaRP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1603E700-2496-46B4-A7A5-BD7004A3A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490" y="5085911"/>
            <a:ext cx="2989773" cy="66093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2A2D31E-E833-59F6-5EA9-A565893B28B3}"/>
              </a:ext>
            </a:extLst>
          </p:cNvPr>
          <p:cNvSpPr txBox="1"/>
          <p:nvPr/>
        </p:nvSpPr>
        <p:spPr>
          <a:xfrm>
            <a:off x="1075284" y="5213441"/>
            <a:ext cx="2079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Century Gothic" panose="020B0502020202020204" pitchFamily="34" charset="0"/>
              </a:rPr>
              <a:t>Survey message: </a:t>
            </a:r>
          </a:p>
        </p:txBody>
      </p:sp>
    </p:spTree>
    <p:extLst>
      <p:ext uri="{BB962C8B-B14F-4D97-AF65-F5344CB8AC3E}">
        <p14:creationId xmlns:p14="http://schemas.microsoft.com/office/powerpoint/2010/main" val="384189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BC395C67-B77F-04CB-87AD-C8B65FFD5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399" y="1687592"/>
            <a:ext cx="5534387" cy="50915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24F4521-C45D-7C07-A76C-5EDCF6E17017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  <a:solidFill>
            <a:srgbClr val="A6A6A6">
              <a:alpha val="12000"/>
            </a:srgbClr>
          </a:solidFill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309152D-D605-57CA-E3AB-57A508037F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5462" r="1971"/>
            <a:stretch/>
          </p:blipFill>
          <p:spPr>
            <a:xfrm>
              <a:off x="5773299" y="0"/>
              <a:ext cx="6418701" cy="5275385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F255DD6-A0B4-B192-202D-4B703CAAB6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5180"/>
            <a:stretch/>
          </p:blipFill>
          <p:spPr>
            <a:xfrm>
              <a:off x="-1" y="0"/>
              <a:ext cx="8074227" cy="68580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91837CB-3AA5-5322-FD97-D6C049560BC8}"/>
              </a:ext>
            </a:extLst>
          </p:cNvPr>
          <p:cNvSpPr txBox="1"/>
          <p:nvPr/>
        </p:nvSpPr>
        <p:spPr>
          <a:xfrm>
            <a:off x="4702624" y="665376"/>
            <a:ext cx="2786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Strategy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E045D1A-7FEC-67DF-C367-E6D184CF2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51355" y="64908"/>
            <a:ext cx="6261817" cy="1573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757C9B9-D41A-8904-4BBA-D23FBA5E69F1}"/>
              </a:ext>
            </a:extLst>
          </p:cNvPr>
          <p:cNvSpPr txBox="1"/>
          <p:nvPr/>
        </p:nvSpPr>
        <p:spPr>
          <a:xfrm>
            <a:off x="3146322" y="583709"/>
            <a:ext cx="5899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That’s Why You Have To Believe In Us</a:t>
            </a:r>
            <a:endParaRPr lang="en-GB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FEA07-7A4B-77BE-0038-419C0BF94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2868" y="1709004"/>
            <a:ext cx="5058856" cy="50486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9D6F0D-A61B-BC8F-6BEC-F576C891043C}"/>
              </a:ext>
            </a:extLst>
          </p:cNvPr>
          <p:cNvSpPr txBox="1"/>
          <p:nvPr/>
        </p:nvSpPr>
        <p:spPr>
          <a:xfrm>
            <a:off x="747620" y="2212614"/>
            <a:ext cx="4633126" cy="3929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entury Gothic" panose="020B0502020202020204" pitchFamily="34" charset="0"/>
              </a:rPr>
              <a:t>20 Years </a:t>
            </a:r>
            <a:r>
              <a:rPr lang="en-US" sz="1400" dirty="0">
                <a:latin typeface="Century Gothic" panose="020B0502020202020204" pitchFamily="34" charset="0"/>
              </a:rPr>
              <a:t>in the Market 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entury Gothic" panose="020B0502020202020204" pitchFamily="34" charset="0"/>
              </a:rPr>
              <a:t>Expert in </a:t>
            </a:r>
            <a:r>
              <a:rPr lang="en-US" sz="1400" b="1" dirty="0">
                <a:latin typeface="Century Gothic" panose="020B0502020202020204" pitchFamily="34" charset="0"/>
              </a:rPr>
              <a:t>Messaging Solution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entury Gothic" panose="020B0502020202020204" pitchFamily="34" charset="0"/>
              </a:rPr>
              <a:t>14 Offices </a:t>
            </a:r>
            <a:r>
              <a:rPr lang="en-US" sz="1400" dirty="0">
                <a:latin typeface="Century Gothic" panose="020B0502020202020204" pitchFamily="34" charset="0"/>
              </a:rPr>
              <a:t>worldwide 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entury Gothic" panose="020B0502020202020204" pitchFamily="34" charset="0"/>
              </a:rPr>
              <a:t>Membership in GSMA which has </a:t>
            </a:r>
            <a:r>
              <a:rPr lang="en-US" sz="1400" b="1" dirty="0">
                <a:latin typeface="Century Gothic" panose="020B0502020202020204" pitchFamily="34" charset="0"/>
              </a:rPr>
              <a:t>800 operator’s </a:t>
            </a:r>
            <a:r>
              <a:rPr lang="en-US" sz="1400" dirty="0">
                <a:latin typeface="Century Gothic" panose="020B0502020202020204" pitchFamily="34" charset="0"/>
              </a:rPr>
              <a:t>members globally and around</a:t>
            </a:r>
            <a:r>
              <a:rPr lang="en-US" sz="1400" b="1" dirty="0">
                <a:latin typeface="Century Gothic" panose="020B0502020202020204" pitchFamily="34" charset="0"/>
              </a:rPr>
              <a:t> 300 companies.  </a:t>
            </a:r>
            <a:br>
              <a:rPr lang="en-US" sz="1400" dirty="0">
                <a:latin typeface="Century Gothic" panose="020B0502020202020204" pitchFamily="34" charset="0"/>
              </a:rPr>
            </a:br>
            <a:r>
              <a:rPr lang="en-US" sz="1400" dirty="0">
                <a:latin typeface="Century Gothic" panose="020B0502020202020204" pitchFamily="34" charset="0"/>
              </a:rPr>
              <a:t> It organizes the </a:t>
            </a:r>
            <a:r>
              <a:rPr lang="en-US" sz="1400" b="1" dirty="0">
                <a:latin typeface="Century Gothic" panose="020B0502020202020204" pitchFamily="34" charset="0"/>
              </a:rPr>
              <a:t>MWC </a:t>
            </a:r>
            <a:r>
              <a:rPr lang="en-US" sz="1400" dirty="0">
                <a:latin typeface="Century Gothic" panose="020B0502020202020204" pitchFamily="34" charset="0"/>
              </a:rPr>
              <a:t>which is the “Largest exhibition in mobile industry in Barcelona”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entury Gothic" panose="020B0502020202020204" pitchFamily="34" charset="0"/>
              </a:rPr>
              <a:t> ISO </a:t>
            </a:r>
            <a:r>
              <a:rPr lang="en-US" sz="1400" dirty="0">
                <a:latin typeface="Century Gothic" panose="020B0502020202020204" pitchFamily="34" charset="0"/>
              </a:rPr>
              <a:t>Certified Company in Data Security &amp; Quality Management 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entury Gothic" panose="020B0502020202020204" pitchFamily="34" charset="0"/>
              </a:rPr>
              <a:t>GDPR</a:t>
            </a:r>
            <a:r>
              <a:rPr lang="en-US" sz="1400" dirty="0">
                <a:latin typeface="Century Gothic" panose="020B0502020202020204" pitchFamily="34" charset="0"/>
              </a:rPr>
              <a:t> for delivering quality &amp; security of SMS Solutions that meet the requirements and</a:t>
            </a:r>
            <a:br>
              <a:rPr lang="en-US" sz="1400" dirty="0">
                <a:latin typeface="Century Gothic" panose="020B0502020202020204" pitchFamily="34" charset="0"/>
              </a:rPr>
            </a:br>
            <a:r>
              <a:rPr lang="en-US" sz="1400" dirty="0">
                <a:latin typeface="Century Gothic" panose="020B0502020202020204" pitchFamily="34" charset="0"/>
              </a:rPr>
              <a:t>expectations of today’s clients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6FD469-656C-C8C3-BAF4-1689E3EC3743}"/>
              </a:ext>
            </a:extLst>
          </p:cNvPr>
          <p:cNvSpPr txBox="1"/>
          <p:nvPr/>
        </p:nvSpPr>
        <p:spPr>
          <a:xfrm>
            <a:off x="6671128" y="2072341"/>
            <a:ext cx="5176288" cy="425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entury Gothic" panose="020B0502020202020204" pitchFamily="34" charset="0"/>
              </a:rPr>
              <a:t>Have </a:t>
            </a:r>
            <a:r>
              <a:rPr lang="en-US" sz="1400" b="1" dirty="0">
                <a:latin typeface="Century Gothic" panose="020B0502020202020204" pitchFamily="34" charset="0"/>
              </a:rPr>
              <a:t>5 Data </a:t>
            </a:r>
            <a:r>
              <a:rPr lang="en-US" sz="1400" dirty="0">
                <a:latin typeface="Century Gothic" panose="020B0502020202020204" pitchFamily="34" charset="0"/>
              </a:rPr>
              <a:t>Center all over the world 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entury Gothic" panose="020B0502020202020204" pitchFamily="34" charset="0"/>
              </a:rPr>
              <a:t>Back Up Solution 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entury Gothic" panose="020B0502020202020204" pitchFamily="34" charset="0"/>
              </a:rPr>
              <a:t>24/7 Support </a:t>
            </a:r>
            <a:r>
              <a:rPr lang="en-US" sz="1400" dirty="0">
                <a:latin typeface="Century Gothic" panose="020B0502020202020204" pitchFamily="34" charset="0"/>
              </a:rPr>
              <a:t>(via skype, mobile and ticketing system) 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entury Gothic" panose="020B0502020202020204" pitchFamily="34" charset="0"/>
              </a:rPr>
              <a:t>Developer Team are always available for any request 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entury Gothic" panose="020B0502020202020204" pitchFamily="34" charset="0"/>
              </a:rPr>
              <a:t>More than </a:t>
            </a:r>
            <a:r>
              <a:rPr lang="en-US" sz="1400" b="1" dirty="0">
                <a:latin typeface="Century Gothic" panose="020B0502020202020204" pitchFamily="34" charset="0"/>
              </a:rPr>
              <a:t>90 skilled Employees 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entury Gothic" panose="020B0502020202020204" pitchFamily="34" charset="0"/>
              </a:rPr>
              <a:t>System</a:t>
            </a:r>
            <a:r>
              <a:rPr lang="en-US" sz="1400" dirty="0">
                <a:latin typeface="Century Gothic" panose="020B0502020202020204" pitchFamily="34" charset="0"/>
              </a:rPr>
              <a:t> build in house 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entury Gothic" panose="020B0502020202020204" pitchFamily="34" charset="0"/>
              </a:rPr>
              <a:t>Any features </a:t>
            </a:r>
            <a:r>
              <a:rPr lang="en-US" sz="1400" dirty="0">
                <a:latin typeface="Century Gothic" panose="020B0502020202020204" pitchFamily="34" charset="0"/>
              </a:rPr>
              <a:t>can be customized and added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Century Gothic" panose="020B0502020202020204" pitchFamily="34" charset="0"/>
              </a:rPr>
              <a:t>      in our platform 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latin typeface="Century Gothic" panose="020B0502020202020204" pitchFamily="34" charset="0"/>
              </a:rPr>
              <a:t>Targeted</a:t>
            </a:r>
            <a:r>
              <a:rPr lang="en-US" sz="1400" dirty="0">
                <a:latin typeface="Century Gothic" panose="020B0502020202020204" pitchFamily="34" charset="0"/>
              </a:rPr>
              <a:t> Mass SMS Campaigns in more than 10 countries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Century Gothic" panose="020B0502020202020204" pitchFamily="34" charset="0"/>
              </a:rPr>
              <a:t>Direct connection to more than </a:t>
            </a:r>
            <a:r>
              <a:rPr lang="en-US" sz="1400" b="1" dirty="0">
                <a:latin typeface="Century Gothic" panose="020B0502020202020204" pitchFamily="34" charset="0"/>
              </a:rPr>
              <a:t>1000 operators </a:t>
            </a:r>
          </a:p>
          <a:p>
            <a:pPr>
              <a:lnSpc>
                <a:spcPct val="150000"/>
              </a:lnSpc>
              <a:defRPr/>
            </a:pPr>
            <a:r>
              <a:rPr lang="en-US" sz="1400" dirty="0">
                <a:latin typeface="Century Gothic" panose="020B0502020202020204" pitchFamily="34" charset="0"/>
              </a:rPr>
              <a:t>     &amp; carriers across the globe  </a:t>
            </a:r>
          </a:p>
        </p:txBody>
      </p:sp>
    </p:spTree>
    <p:extLst>
      <p:ext uri="{BB962C8B-B14F-4D97-AF65-F5344CB8AC3E}">
        <p14:creationId xmlns:p14="http://schemas.microsoft.com/office/powerpoint/2010/main" val="61960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0F1066-8702-9496-F51C-BBF393968A94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  <a:solidFill>
            <a:srgbClr val="A6A6A6">
              <a:alpha val="12000"/>
            </a:srgbClr>
          </a:solidFill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F5CE0F1-52C3-4D18-BD22-34C73C5924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5462" r="1971"/>
            <a:stretch/>
          </p:blipFill>
          <p:spPr>
            <a:xfrm>
              <a:off x="5773299" y="0"/>
              <a:ext cx="6418701" cy="5275385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66D1EFF-800D-DA99-7C93-FA2E18177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5180"/>
            <a:stretch/>
          </p:blipFill>
          <p:spPr>
            <a:xfrm>
              <a:off x="-1" y="0"/>
              <a:ext cx="8074227" cy="6858000"/>
            </a:xfrm>
            <a:prstGeom prst="rect">
              <a:avLst/>
            </a:prstGeom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F5D31FB3-948F-8B9E-8945-11184E2C69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30030" y="1140481"/>
            <a:ext cx="3731941" cy="2425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107914-6189-DD9F-848A-C1EBB39168E3}"/>
              </a:ext>
            </a:extLst>
          </p:cNvPr>
          <p:cNvSpPr txBox="1"/>
          <p:nvPr/>
        </p:nvSpPr>
        <p:spPr>
          <a:xfrm>
            <a:off x="408414" y="5413463"/>
            <a:ext cx="113751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Lebanon | UAE | UK | Italy | Malta | India | Egypt | KSA | Australia | Jordan | USA | Bahrain | Qatar | Oman |  Singapore | Nigeria | Turkey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1BB2E2-6D8E-33C3-09AE-F87F73EA089E}"/>
              </a:ext>
            </a:extLst>
          </p:cNvPr>
          <p:cNvGrpSpPr/>
          <p:nvPr/>
        </p:nvGrpSpPr>
        <p:grpSpPr>
          <a:xfrm>
            <a:off x="2360170" y="4837158"/>
            <a:ext cx="7471661" cy="277885"/>
            <a:chOff x="2246769" y="5466424"/>
            <a:chExt cx="7471661" cy="277885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72D101D8-4144-93E8-4D28-C1F20E665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73569" y="5466424"/>
              <a:ext cx="7244861" cy="277885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DDE21A6-8805-7CC0-BE14-42AD57234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877423" y="5491550"/>
              <a:ext cx="227631" cy="227631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CB5125D9-0177-A07B-EB47-741550AB2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230029" y="5492359"/>
              <a:ext cx="226800" cy="22680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80AAEA0B-503E-E903-E0D8-89D9808FE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246769" y="5492381"/>
              <a:ext cx="226800" cy="226800"/>
            </a:xfrm>
            <a:prstGeom prst="rect">
              <a:avLst/>
            </a:prstGeom>
          </p:spPr>
        </p:pic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81AFFDDE-8630-5D23-D687-F0F5674D38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081463" y="3911057"/>
            <a:ext cx="40290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6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676</Words>
  <Application>Microsoft Office PowerPoint</Application>
  <PresentationFormat>Widescreen</PresentationFormat>
  <Paragraphs>95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yara</dc:creator>
  <cp:lastModifiedBy>Yara</cp:lastModifiedBy>
  <cp:revision>55</cp:revision>
  <dcterms:created xsi:type="dcterms:W3CDTF">2022-01-31T20:27:51Z</dcterms:created>
  <dcterms:modified xsi:type="dcterms:W3CDTF">2024-11-10T10:41:28Z</dcterms:modified>
</cp:coreProperties>
</file>